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006C"/>
    <a:srgbClr val="6F00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EBB67-ED21-45CD-A80D-0BCE3BFCABCB}" type="datetimeFigureOut">
              <a:rPr lang="es-CL" smtClean="0"/>
              <a:t>13-04-2021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7C966-C25C-4F03-B64A-CF328B44BD60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EBB67-ED21-45CD-A80D-0BCE3BFCABCB}" type="datetimeFigureOut">
              <a:rPr lang="es-CL" smtClean="0"/>
              <a:t>13-04-2021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7C966-C25C-4F03-B64A-CF328B44BD60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EBB67-ED21-45CD-A80D-0BCE3BFCABCB}" type="datetimeFigureOut">
              <a:rPr lang="es-CL" smtClean="0"/>
              <a:t>13-04-2021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7C966-C25C-4F03-B64A-CF328B44BD60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EBB67-ED21-45CD-A80D-0BCE3BFCABCB}" type="datetimeFigureOut">
              <a:rPr lang="es-CL" smtClean="0"/>
              <a:t>13-04-2021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7C966-C25C-4F03-B64A-CF328B44BD60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EBB67-ED21-45CD-A80D-0BCE3BFCABCB}" type="datetimeFigureOut">
              <a:rPr lang="es-CL" smtClean="0"/>
              <a:t>13-04-2021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7C966-C25C-4F03-B64A-CF328B44BD60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EBB67-ED21-45CD-A80D-0BCE3BFCABCB}" type="datetimeFigureOut">
              <a:rPr lang="es-CL" smtClean="0"/>
              <a:t>13-04-2021</a:t>
            </a:fld>
            <a:endParaRPr lang="es-C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7C966-C25C-4F03-B64A-CF328B44BD60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EBB67-ED21-45CD-A80D-0BCE3BFCABCB}" type="datetimeFigureOut">
              <a:rPr lang="es-CL" smtClean="0"/>
              <a:t>13-04-2021</a:t>
            </a:fld>
            <a:endParaRPr lang="es-CL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7C966-C25C-4F03-B64A-CF328B44BD60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EBB67-ED21-45CD-A80D-0BCE3BFCABCB}" type="datetimeFigureOut">
              <a:rPr lang="es-CL" smtClean="0"/>
              <a:t>13-04-2021</a:t>
            </a:fld>
            <a:endParaRPr lang="es-CL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7C966-C25C-4F03-B64A-CF328B44BD60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EBB67-ED21-45CD-A80D-0BCE3BFCABCB}" type="datetimeFigureOut">
              <a:rPr lang="es-CL" smtClean="0"/>
              <a:t>13-04-2021</a:t>
            </a:fld>
            <a:endParaRPr lang="es-CL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7C966-C25C-4F03-B64A-CF328B44BD60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EBB67-ED21-45CD-A80D-0BCE3BFCABCB}" type="datetimeFigureOut">
              <a:rPr lang="es-CL" smtClean="0"/>
              <a:t>13-04-2021</a:t>
            </a:fld>
            <a:endParaRPr lang="es-C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7C966-C25C-4F03-B64A-CF328B44BD60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7EBB67-ED21-45CD-A80D-0BCE3BFCABCB}" type="datetimeFigureOut">
              <a:rPr lang="es-CL" smtClean="0"/>
              <a:t>13-04-2021</a:t>
            </a:fld>
            <a:endParaRPr lang="es-CL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87C966-C25C-4F03-B64A-CF328B44BD60}" type="slidenum">
              <a:rPr lang="es-CL" smtClean="0"/>
              <a:t>‹Nº›</a:t>
            </a:fld>
            <a:endParaRPr lang="es-C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CL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CL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7EBB67-ED21-45CD-A80D-0BCE3BFCABCB}" type="datetimeFigureOut">
              <a:rPr lang="es-CL" smtClean="0"/>
              <a:t>13-04-2021</a:t>
            </a:fld>
            <a:endParaRPr lang="es-CL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87C966-C25C-4F03-B64A-CF328B44BD60}" type="slidenum">
              <a:rPr lang="es-CL" smtClean="0"/>
              <a:t>‹Nº›</a:t>
            </a:fld>
            <a:endParaRPr lang="es-C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0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4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6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8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gif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gif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7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0.jpeg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gif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2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4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6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8.gif"/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eg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1" descr="Gif animado con corazones de colores - ▷ Ximagen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54" y="-16"/>
            <a:ext cx="5786446" cy="6858016"/>
          </a:xfrm>
          <a:prstGeom prst="rect">
            <a:avLst/>
          </a:prstGeom>
          <a:noFill/>
        </p:spPr>
      </p:pic>
      <p:pic>
        <p:nvPicPr>
          <p:cNvPr id="1035" name="Picture 11" descr="Gif animado con corazones de colores - ▷ Ximagen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786446" cy="6858016"/>
          </a:xfrm>
          <a:prstGeom prst="rect">
            <a:avLst/>
          </a:prstGeom>
          <a:noFill/>
        </p:spPr>
      </p:pic>
      <p:pic>
        <p:nvPicPr>
          <p:cNvPr id="17" name="Picture 5" descr="C:\Users\cra_1\AppData\Local\Temp\msohtmlclip1\01\clip_image00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285728"/>
            <a:ext cx="8286808" cy="6000792"/>
          </a:xfrm>
          <a:prstGeom prst="rect">
            <a:avLst/>
          </a:prstGeom>
          <a:noFill/>
        </p:spPr>
      </p:pic>
      <p:sp>
        <p:nvSpPr>
          <p:cNvPr id="5" name="4 Rectángulo"/>
          <p:cNvSpPr/>
          <p:nvPr/>
        </p:nvSpPr>
        <p:spPr>
          <a:xfrm>
            <a:off x="1857356" y="500042"/>
            <a:ext cx="5558971" cy="830997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sz="2400" dirty="0" smtClean="0">
                <a:solidFill>
                  <a:srgbClr val="461E64"/>
                </a:solidFill>
                <a:latin typeface="Cambria" pitchFamily="18" charset="0"/>
              </a:rPr>
              <a:t>Escuela Particular N° 1 “Sagrada Familia”</a:t>
            </a:r>
          </a:p>
          <a:p>
            <a:pPr algn="ctr"/>
            <a:r>
              <a:rPr lang="es-ES" sz="2400" dirty="0" smtClean="0">
                <a:solidFill>
                  <a:srgbClr val="461E64"/>
                </a:solidFill>
                <a:latin typeface="Cambria" pitchFamily="18" charset="0"/>
              </a:rPr>
              <a:t>Educando a la luz del Evangelio</a:t>
            </a:r>
            <a:endParaRPr lang="es-ES" sz="2400" dirty="0">
              <a:solidFill>
                <a:srgbClr val="461E64"/>
              </a:solidFill>
              <a:latin typeface="Cambria" pitchFamily="18" charset="0"/>
            </a:endParaRPr>
          </a:p>
        </p:txBody>
      </p:sp>
      <p:pic>
        <p:nvPicPr>
          <p:cNvPr id="6" name="5 Imagen" descr="Logotipo magisterio 50x50 PN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00958" y="428604"/>
            <a:ext cx="1080287" cy="1080000"/>
          </a:xfrm>
          <a:prstGeom prst="rect">
            <a:avLst/>
          </a:prstGeom>
        </p:spPr>
      </p:pic>
      <p:cxnSp>
        <p:nvCxnSpPr>
          <p:cNvPr id="8" name="7 Conector recto"/>
          <p:cNvCxnSpPr/>
          <p:nvPr/>
        </p:nvCxnSpPr>
        <p:spPr>
          <a:xfrm>
            <a:off x="2000232" y="928670"/>
            <a:ext cx="5237566" cy="2437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7" name="6 Imagen" descr="logo escuel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4348" y="500042"/>
            <a:ext cx="789097" cy="1080000"/>
          </a:xfrm>
          <a:prstGeom prst="rect">
            <a:avLst/>
          </a:prstGeom>
        </p:spPr>
      </p:pic>
      <p:pic>
        <p:nvPicPr>
          <p:cNvPr id="1027" name="Picture 3" descr="La Salle construyendo futuro, una apuesta por la protección de los Derechos  de los Niños, Niñas y Adolescentes.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143240" y="3500438"/>
            <a:ext cx="5400000" cy="2569500"/>
          </a:xfrm>
          <a:prstGeom prst="rect">
            <a:avLst/>
          </a:prstGeom>
          <a:noFill/>
        </p:spPr>
      </p:pic>
      <p:pic>
        <p:nvPicPr>
          <p:cNvPr id="1029" name="Picture 5" descr="C:\Users\cra_1\AppData\Local\Temp\msohtmlclip1\01\clip_image00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3108" y="3714752"/>
            <a:ext cx="2500330" cy="1162043"/>
          </a:xfrm>
          <a:prstGeom prst="rect">
            <a:avLst/>
          </a:prstGeom>
          <a:noFill/>
        </p:spPr>
      </p:pic>
      <p:pic>
        <p:nvPicPr>
          <p:cNvPr id="11" name="Picture 5" descr="C:\Users\cra_1\AppData\Local\Temp\msohtmlclip1\01\clip_image00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714612" y="3286124"/>
            <a:ext cx="3643338" cy="1162043"/>
          </a:xfrm>
          <a:prstGeom prst="rect">
            <a:avLst/>
          </a:prstGeom>
          <a:noFill/>
        </p:spPr>
      </p:pic>
      <p:pic>
        <p:nvPicPr>
          <p:cNvPr id="12" name="Picture 5" descr="C:\Users\cra_1\AppData\Local\Temp\msohtmlclip1\01\clip_image00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4357694"/>
            <a:ext cx="1928826" cy="642942"/>
          </a:xfrm>
          <a:prstGeom prst="rect">
            <a:avLst/>
          </a:prstGeom>
          <a:noFill/>
        </p:spPr>
      </p:pic>
      <p:pic>
        <p:nvPicPr>
          <p:cNvPr id="13" name="Picture 5" descr="C:\Users\cra_1\AppData\Local\Temp\msohtmlclip1\01\clip_image00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34" y="4429132"/>
            <a:ext cx="1643074" cy="642942"/>
          </a:xfrm>
          <a:prstGeom prst="rect">
            <a:avLst/>
          </a:prstGeom>
          <a:noFill/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71472" y="2571744"/>
            <a:ext cx="7772400" cy="2243152"/>
          </a:xfrm>
        </p:spPr>
        <p:txBody>
          <a:bodyPr>
            <a:normAutofit fontScale="90000"/>
          </a:bodyPr>
          <a:lstStyle/>
          <a:p>
            <a:r>
              <a:rPr lang="es-CL" sz="67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gradFill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5400000" scaled="0"/>
                </a:gra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ill Sans Ultra Bold Condensed" pitchFamily="34" charset="0"/>
              </a:rPr>
              <a:t>  SEMANA </a:t>
            </a:r>
            <a:r>
              <a:rPr lang="es-CL" sz="6700" dirty="0">
                <a:ln w="18415" cmpd="sng">
                  <a:solidFill>
                    <a:sysClr val="windowText" lastClr="000000"/>
                  </a:solidFill>
                  <a:prstDash val="solid"/>
                </a:ln>
                <a:gradFill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5400000" scaled="0"/>
                </a:gra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ill Sans Ultra Bold Condensed" pitchFamily="34" charset="0"/>
              </a:rPr>
              <a:t>DE LA </a:t>
            </a:r>
            <a:r>
              <a:rPr lang="es-CL" sz="67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ill Sans Ultra Bold Condensed" pitchFamily="34" charset="0"/>
              </a:rPr>
              <a:t/>
            </a:r>
            <a:br>
              <a:rPr lang="es-CL" sz="67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ill Sans Ultra Bold Condensed" pitchFamily="34" charset="0"/>
              </a:rPr>
            </a:br>
            <a:r>
              <a:rPr lang="es-CL" sz="67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ill Sans Ultra Bold Condensed" pitchFamily="34" charset="0"/>
              </a:rPr>
              <a:t>  </a:t>
            </a:r>
            <a:r>
              <a:rPr lang="es-CL" sz="67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92006C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gent Orange" pitchFamily="2" charset="0"/>
                <a:cs typeface="Agent Orange" pitchFamily="2" charset="0"/>
              </a:rPr>
              <a:t>CONVIVENCIA</a:t>
            </a:r>
            <a:r>
              <a:rPr lang="es-CL" sz="67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ill Sans Ultra Bold Condensed" pitchFamily="34" charset="0"/>
              </a:rPr>
              <a:t> </a:t>
            </a:r>
            <a:br>
              <a:rPr lang="es-CL" sz="67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ill Sans Ultra Bold Condensed" pitchFamily="34" charset="0"/>
              </a:rPr>
            </a:br>
            <a:r>
              <a:rPr lang="es-CL" sz="6000" b="1" dirty="0" smtClean="0">
                <a:solidFill>
                  <a:srgbClr val="6F0096"/>
                </a:solidFill>
                <a:latin typeface="Agent Orange" pitchFamily="2" charset="0"/>
                <a:cs typeface="Agent Orange" pitchFamily="2" charset="0"/>
              </a:rPr>
              <a:t>ESCOLAR</a:t>
            </a:r>
            <a:r>
              <a:rPr lang="es-CL" sz="6000" b="1" dirty="0" smtClean="0">
                <a:latin typeface="Agent Orange" pitchFamily="2" charset="0"/>
                <a:cs typeface="Agent Orange" pitchFamily="2" charset="0"/>
              </a:rPr>
              <a:t> </a:t>
            </a:r>
            <a:br>
              <a:rPr lang="es-CL" sz="6000" b="1" dirty="0" smtClean="0">
                <a:latin typeface="Agent Orange" pitchFamily="2" charset="0"/>
                <a:cs typeface="Agent Orange" pitchFamily="2" charset="0"/>
              </a:rPr>
            </a:br>
            <a:r>
              <a:rPr lang="es-CL" sz="6000" b="1" dirty="0">
                <a:latin typeface="Kristen ITC" pitchFamily="66" charset="0"/>
                <a:cs typeface="Agent Orange" pitchFamily="2" charset="0"/>
              </a:rPr>
              <a:t>y</a:t>
            </a:r>
            <a:r>
              <a:rPr lang="es-CL" sz="6000" b="1" dirty="0" smtClean="0">
                <a:latin typeface="Kristen ITC" pitchFamily="66" charset="0"/>
              </a:rPr>
              <a:t> el </a:t>
            </a:r>
            <a:r>
              <a:rPr lang="es-CL" dirty="0"/>
              <a:t/>
            </a:r>
            <a:br>
              <a:rPr lang="es-CL" dirty="0"/>
            </a:br>
            <a:endParaRPr lang="es-CL" dirty="0"/>
          </a:p>
        </p:txBody>
      </p:sp>
      <p:pic>
        <p:nvPicPr>
          <p:cNvPr id="1031" name="Picture 7" descr="▷ Saludar con la Mano: Imágenes Animadas, Gifs y Animaciones ¡100% GRATIS!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00034" y="3786190"/>
            <a:ext cx="1714512" cy="24384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1" descr="Gif animado con corazones de colores - ▷ Ximagen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54" y="-16"/>
            <a:ext cx="5786446" cy="6858016"/>
          </a:xfrm>
          <a:prstGeom prst="rect">
            <a:avLst/>
          </a:prstGeom>
          <a:noFill/>
        </p:spPr>
      </p:pic>
      <p:pic>
        <p:nvPicPr>
          <p:cNvPr id="1035" name="Picture 11" descr="Gif animado con corazones de colores - ▷ Ximagen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786446" cy="6858016"/>
          </a:xfrm>
          <a:prstGeom prst="rect">
            <a:avLst/>
          </a:prstGeom>
          <a:noFill/>
        </p:spPr>
      </p:pic>
      <p:pic>
        <p:nvPicPr>
          <p:cNvPr id="17" name="Picture 5" descr="C:\Users\cra_1\AppData\Local\Temp\msohtmlclip1\01\clip_image00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85728"/>
            <a:ext cx="8358246" cy="6215106"/>
          </a:xfrm>
          <a:prstGeom prst="rect">
            <a:avLst/>
          </a:prstGeom>
          <a:noFill/>
        </p:spPr>
      </p:pic>
      <p:sp>
        <p:nvSpPr>
          <p:cNvPr id="5" name="4 Rectángulo"/>
          <p:cNvSpPr/>
          <p:nvPr/>
        </p:nvSpPr>
        <p:spPr>
          <a:xfrm>
            <a:off x="1857356" y="500042"/>
            <a:ext cx="5558971" cy="830997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sz="2400" dirty="0" smtClean="0">
                <a:solidFill>
                  <a:srgbClr val="461E64"/>
                </a:solidFill>
                <a:latin typeface="Cambria" pitchFamily="18" charset="0"/>
              </a:rPr>
              <a:t>Escuela Particular N° 1 “Sagrada Familia”</a:t>
            </a:r>
          </a:p>
          <a:p>
            <a:pPr algn="ctr"/>
            <a:r>
              <a:rPr lang="es-ES" sz="2400" dirty="0" smtClean="0">
                <a:solidFill>
                  <a:srgbClr val="461E64"/>
                </a:solidFill>
                <a:latin typeface="Cambria" pitchFamily="18" charset="0"/>
              </a:rPr>
              <a:t>Educando a la luz del Evangelio</a:t>
            </a:r>
            <a:endParaRPr lang="es-ES" sz="2400" dirty="0">
              <a:solidFill>
                <a:srgbClr val="461E64"/>
              </a:solidFill>
              <a:latin typeface="Cambria" pitchFamily="18" charset="0"/>
            </a:endParaRPr>
          </a:p>
        </p:txBody>
      </p:sp>
      <p:pic>
        <p:nvPicPr>
          <p:cNvPr id="6" name="5 Imagen" descr="Logotipo magisterio 50x50 PN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00958" y="428604"/>
            <a:ext cx="1080287" cy="1080000"/>
          </a:xfrm>
          <a:prstGeom prst="rect">
            <a:avLst/>
          </a:prstGeom>
        </p:spPr>
      </p:pic>
      <p:cxnSp>
        <p:nvCxnSpPr>
          <p:cNvPr id="8" name="7 Conector recto"/>
          <p:cNvCxnSpPr/>
          <p:nvPr/>
        </p:nvCxnSpPr>
        <p:spPr>
          <a:xfrm>
            <a:off x="2000232" y="928670"/>
            <a:ext cx="5237566" cy="2437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7" name="6 Imagen" descr="logo escuel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4348" y="500042"/>
            <a:ext cx="789097" cy="1080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00034" y="2500306"/>
            <a:ext cx="7772400" cy="2243152"/>
          </a:xfrm>
        </p:spPr>
        <p:txBody>
          <a:bodyPr>
            <a:normAutofit/>
          </a:bodyPr>
          <a:lstStyle/>
          <a:p>
            <a:r>
              <a:rPr lang="es-CL" sz="67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gradFill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5400000" scaled="0"/>
                </a:gra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ill Sans Ultra Bold Condensed" pitchFamily="34" charset="0"/>
              </a:rPr>
              <a:t>  </a:t>
            </a:r>
            <a:endParaRPr lang="es-CL" dirty="0"/>
          </a:p>
        </p:txBody>
      </p:sp>
      <p:pic>
        <p:nvPicPr>
          <p:cNvPr id="14" name="Picture 5" descr="C:\Users\cra_1\AppData\Local\Temp\msohtmlclip1\01\clip_image00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76960">
            <a:off x="6906369" y="3355491"/>
            <a:ext cx="571504" cy="1857388"/>
          </a:xfrm>
          <a:prstGeom prst="rect">
            <a:avLst/>
          </a:prstGeom>
          <a:noFill/>
        </p:spPr>
      </p:pic>
      <p:pic>
        <p:nvPicPr>
          <p:cNvPr id="22530" name="Picture 2" descr="Feliz niña niño lindo llevar ropa | Premium Vector #Freepik #vector |  Imagenes animadas de niños, Familia feliz dibujo, Rutina diaria de niños"/>
          <p:cNvPicPr>
            <a:picLocks noChangeAspect="1" noChangeArrowheads="1"/>
          </p:cNvPicPr>
          <p:nvPr/>
        </p:nvPicPr>
        <p:blipFill>
          <a:blip r:embed="rId6"/>
          <a:srcRect l="16773" t="9237" r="18530" b="38115"/>
          <a:stretch>
            <a:fillRect/>
          </a:stretch>
        </p:blipFill>
        <p:spPr bwMode="auto">
          <a:xfrm>
            <a:off x="6910654" y="4429132"/>
            <a:ext cx="1894987" cy="2000264"/>
          </a:xfrm>
          <a:prstGeom prst="rect">
            <a:avLst/>
          </a:prstGeom>
          <a:noFill/>
        </p:spPr>
      </p:pic>
      <p:sp>
        <p:nvSpPr>
          <p:cNvPr id="15" name="14 Llamada rectangular redondeada"/>
          <p:cNvSpPr/>
          <p:nvPr/>
        </p:nvSpPr>
        <p:spPr>
          <a:xfrm>
            <a:off x="571472" y="1500174"/>
            <a:ext cx="6215106" cy="4786346"/>
          </a:xfrm>
          <a:prstGeom prst="wedgeRoundRectCallout">
            <a:avLst>
              <a:gd name="adj1" fmla="val 55479"/>
              <a:gd name="adj2" fmla="val 28754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L" sz="36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92006C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</a:rPr>
              <a:t>LOC </a:t>
            </a:r>
            <a:r>
              <a:rPr lang="es-CL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92006C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</a:rPr>
              <a:t> N°7</a:t>
            </a:r>
          </a:p>
          <a:p>
            <a:pPr algn="ctr"/>
            <a:r>
              <a:rPr lang="es-CL" sz="105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92006C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</a:rPr>
              <a:t> </a:t>
            </a:r>
          </a:p>
          <a:p>
            <a:pPr algn="ctr"/>
            <a:r>
              <a:rPr lang="es-CL" sz="2800" b="1" u="sng" dirty="0" smtClean="0">
                <a:latin typeface="Comic Sans MS" pitchFamily="66" charset="0"/>
              </a:rPr>
              <a:t>EMPATÍA</a:t>
            </a:r>
            <a:r>
              <a:rPr lang="es-CL" sz="2800" b="1" dirty="0" smtClean="0">
                <a:latin typeface="Comic Sans MS" pitchFamily="66" charset="0"/>
              </a:rPr>
              <a:t>  es </a:t>
            </a:r>
            <a:r>
              <a:rPr lang="es-CL" sz="2800" b="1" dirty="0">
                <a:latin typeface="Comic Sans MS" pitchFamily="66" charset="0"/>
              </a:rPr>
              <a:t>la capacidad de darse cuenta, entender y comprender qué siente, cómo piensa y por qué actúa como lo hace el otro con quien nos relacionamos. Sólo es posible desarrollarla si hemos  RECONOCIDO  al otro.</a:t>
            </a:r>
            <a:endParaRPr lang="es-CL" sz="2800" dirty="0">
              <a:latin typeface="Comic Sans MS" pitchFamily="66" charset="0"/>
            </a:endParaRPr>
          </a:p>
          <a:p>
            <a:pPr algn="ctr"/>
            <a:endParaRPr lang="es-CL" sz="2200" dirty="0">
              <a:latin typeface="Comic Sans MS" pitchFamily="66" charset="0"/>
            </a:endParaRPr>
          </a:p>
        </p:txBody>
      </p:sp>
      <p:pic>
        <p:nvPicPr>
          <p:cNvPr id="1031" name="Picture 7" descr="▷ Saludar con la Mano: Imágenes Animadas, Gifs y Animaciones ¡100% GRATIS!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8596" y="4870914"/>
            <a:ext cx="1143008" cy="16092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1" descr="Gif animado con corazones de colores - ▷ Ximagen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54" y="-16"/>
            <a:ext cx="5786446" cy="6858016"/>
          </a:xfrm>
          <a:prstGeom prst="rect">
            <a:avLst/>
          </a:prstGeom>
          <a:noFill/>
        </p:spPr>
      </p:pic>
      <p:pic>
        <p:nvPicPr>
          <p:cNvPr id="1035" name="Picture 11" descr="Gif animado con corazones de colores - ▷ Ximagen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786446" cy="6858016"/>
          </a:xfrm>
          <a:prstGeom prst="rect">
            <a:avLst/>
          </a:prstGeom>
          <a:noFill/>
        </p:spPr>
      </p:pic>
      <p:pic>
        <p:nvPicPr>
          <p:cNvPr id="17" name="Picture 5" descr="C:\Users\cra_1\AppData\Local\Temp\msohtmlclip1\01\clip_image00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85728"/>
            <a:ext cx="8358246" cy="6215106"/>
          </a:xfrm>
          <a:prstGeom prst="rect">
            <a:avLst/>
          </a:prstGeom>
          <a:noFill/>
        </p:spPr>
      </p:pic>
      <p:sp>
        <p:nvSpPr>
          <p:cNvPr id="5" name="4 Rectángulo"/>
          <p:cNvSpPr/>
          <p:nvPr/>
        </p:nvSpPr>
        <p:spPr>
          <a:xfrm>
            <a:off x="1857356" y="500042"/>
            <a:ext cx="5558971" cy="830997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sz="2400" dirty="0" smtClean="0">
                <a:solidFill>
                  <a:srgbClr val="461E64"/>
                </a:solidFill>
                <a:latin typeface="Cambria" pitchFamily="18" charset="0"/>
              </a:rPr>
              <a:t>Escuela Particular N° 1 “Sagrada Familia”</a:t>
            </a:r>
          </a:p>
          <a:p>
            <a:pPr algn="ctr"/>
            <a:r>
              <a:rPr lang="es-ES" sz="2400" dirty="0" smtClean="0">
                <a:solidFill>
                  <a:srgbClr val="461E64"/>
                </a:solidFill>
                <a:latin typeface="Cambria" pitchFamily="18" charset="0"/>
              </a:rPr>
              <a:t>Educando a la luz del Evangelio</a:t>
            </a:r>
            <a:endParaRPr lang="es-ES" sz="2400" dirty="0">
              <a:solidFill>
                <a:srgbClr val="461E64"/>
              </a:solidFill>
              <a:latin typeface="Cambria" pitchFamily="18" charset="0"/>
            </a:endParaRPr>
          </a:p>
        </p:txBody>
      </p:sp>
      <p:pic>
        <p:nvPicPr>
          <p:cNvPr id="6" name="5 Imagen" descr="Logotipo magisterio 50x50 PN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00958" y="428604"/>
            <a:ext cx="1080287" cy="1080000"/>
          </a:xfrm>
          <a:prstGeom prst="rect">
            <a:avLst/>
          </a:prstGeom>
        </p:spPr>
      </p:pic>
      <p:cxnSp>
        <p:nvCxnSpPr>
          <p:cNvPr id="8" name="7 Conector recto"/>
          <p:cNvCxnSpPr/>
          <p:nvPr/>
        </p:nvCxnSpPr>
        <p:spPr>
          <a:xfrm>
            <a:off x="2000232" y="928670"/>
            <a:ext cx="5237566" cy="2437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7" name="6 Imagen" descr="logo escuel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4348" y="500042"/>
            <a:ext cx="789097" cy="1080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00034" y="2500306"/>
            <a:ext cx="7772400" cy="2243152"/>
          </a:xfrm>
        </p:spPr>
        <p:txBody>
          <a:bodyPr>
            <a:normAutofit/>
          </a:bodyPr>
          <a:lstStyle/>
          <a:p>
            <a:r>
              <a:rPr lang="es-CL" sz="67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gradFill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5400000" scaled="0"/>
                </a:gra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ill Sans Ultra Bold Condensed" pitchFamily="34" charset="0"/>
              </a:rPr>
              <a:t>  </a:t>
            </a:r>
            <a:endParaRPr lang="es-CL" dirty="0"/>
          </a:p>
        </p:txBody>
      </p:sp>
      <p:pic>
        <p:nvPicPr>
          <p:cNvPr id="14" name="Picture 5" descr="C:\Users\cra_1\AppData\Local\Temp\msohtmlclip1\01\clip_image00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76960">
            <a:off x="6906369" y="3355491"/>
            <a:ext cx="571504" cy="1857388"/>
          </a:xfrm>
          <a:prstGeom prst="rect">
            <a:avLst/>
          </a:prstGeom>
          <a:noFill/>
        </p:spPr>
      </p:pic>
      <p:pic>
        <p:nvPicPr>
          <p:cNvPr id="24578" name="Picture 2" descr="Una linda caricatura de niño de escuela ... | Premium Vector #Freepik  #vector #escuela #personas #educaci… | Caricaturas de niños, Dibujos  animados de chicas, Niños"/>
          <p:cNvPicPr>
            <a:picLocks noChangeAspect="1" noChangeArrowheads="1"/>
          </p:cNvPicPr>
          <p:nvPr/>
        </p:nvPicPr>
        <p:blipFill>
          <a:blip r:embed="rId6"/>
          <a:srcRect l="12966" r="16347" b="28514"/>
          <a:stretch>
            <a:fillRect/>
          </a:stretch>
        </p:blipFill>
        <p:spPr bwMode="auto">
          <a:xfrm flipH="1">
            <a:off x="428596" y="4000504"/>
            <a:ext cx="1785950" cy="2490487"/>
          </a:xfrm>
          <a:prstGeom prst="rect">
            <a:avLst/>
          </a:prstGeom>
          <a:noFill/>
        </p:spPr>
      </p:pic>
      <p:sp>
        <p:nvSpPr>
          <p:cNvPr id="15" name="14 Llamada rectangular redondeada"/>
          <p:cNvSpPr/>
          <p:nvPr/>
        </p:nvSpPr>
        <p:spPr>
          <a:xfrm>
            <a:off x="2285984" y="1357298"/>
            <a:ext cx="6357982" cy="4786346"/>
          </a:xfrm>
          <a:prstGeom prst="wedgeRoundRectCallout">
            <a:avLst>
              <a:gd name="adj1" fmla="val -60385"/>
              <a:gd name="adj2" fmla="val 24934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L" sz="36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92006C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</a:rPr>
              <a:t>LOC </a:t>
            </a:r>
            <a:r>
              <a:rPr lang="es-CL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92006C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</a:rPr>
              <a:t> N°8</a:t>
            </a:r>
          </a:p>
          <a:p>
            <a:pPr algn="ctr"/>
            <a:r>
              <a:rPr lang="es-CL" sz="105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92006C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</a:rPr>
              <a:t> </a:t>
            </a:r>
          </a:p>
          <a:p>
            <a:pPr algn="ctr"/>
            <a:r>
              <a:rPr lang="es-CL" sz="2400" b="1" u="sng" dirty="0">
                <a:latin typeface="Comic Sans MS" pitchFamily="66" charset="0"/>
              </a:rPr>
              <a:t>COMUNICACIÓN </a:t>
            </a:r>
            <a:r>
              <a:rPr lang="es-CL" sz="2400" b="1" u="sng" dirty="0" smtClean="0">
                <a:latin typeface="Comic Sans MS" pitchFamily="66" charset="0"/>
              </a:rPr>
              <a:t>EFECTIVA                           </a:t>
            </a:r>
            <a:r>
              <a:rPr lang="es-CL" sz="2400" b="1" dirty="0" smtClean="0">
                <a:latin typeface="Comic Sans MS" pitchFamily="66" charset="0"/>
              </a:rPr>
              <a:t>es </a:t>
            </a:r>
            <a:r>
              <a:rPr lang="es-CL" sz="2400" b="1" dirty="0" smtClean="0">
                <a:latin typeface="Comic Sans MS" pitchFamily="66" charset="0"/>
              </a:rPr>
              <a:t>diálogo, </a:t>
            </a:r>
            <a:r>
              <a:rPr lang="es-CL" sz="2400" b="1" dirty="0" smtClean="0">
                <a:latin typeface="Comic Sans MS" pitchFamily="66" charset="0"/>
              </a:rPr>
              <a:t>e</a:t>
            </a:r>
            <a:r>
              <a:rPr lang="es-CL" sz="2400" b="1" dirty="0" smtClean="0">
                <a:latin typeface="Comic Sans MS" pitchFamily="66" charset="0"/>
              </a:rPr>
              <a:t>stá constituida </a:t>
            </a:r>
            <a:r>
              <a:rPr lang="es-CL" sz="2400" b="1" dirty="0">
                <a:latin typeface="Comic Sans MS" pitchFamily="66" charset="0"/>
              </a:rPr>
              <a:t>por mensajes que intercambiamos con el otro con alguna finalidad. Sólo si se basa en los dos elementos anteriores (reconocimiento y empatía) es un verdadero diálogo y para serlo precisa de dos capacidades fundamentales: saber expresarse con seguridad y saber escuchar sin juzgar.</a:t>
            </a:r>
            <a:endParaRPr lang="es-CL" sz="2400" dirty="0">
              <a:latin typeface="Comic Sans MS" pitchFamily="66" charset="0"/>
            </a:endParaRPr>
          </a:p>
        </p:txBody>
      </p:sp>
      <p:pic>
        <p:nvPicPr>
          <p:cNvPr id="1031" name="Picture 7" descr="▷ Saludar con la Mano: Imágenes Animadas, Gifs y Animaciones ¡100% GRATIS!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7786710" y="4960803"/>
            <a:ext cx="1000132" cy="15193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1" descr="Gif animado con corazones de colores - ▷ Ximagen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54" y="-16"/>
            <a:ext cx="5786446" cy="6858016"/>
          </a:xfrm>
          <a:prstGeom prst="rect">
            <a:avLst/>
          </a:prstGeom>
          <a:noFill/>
        </p:spPr>
      </p:pic>
      <p:pic>
        <p:nvPicPr>
          <p:cNvPr id="1035" name="Picture 11" descr="Gif animado con corazones de colores - ▷ Ximagen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786446" cy="6858016"/>
          </a:xfrm>
          <a:prstGeom prst="rect">
            <a:avLst/>
          </a:prstGeom>
          <a:noFill/>
        </p:spPr>
      </p:pic>
      <p:pic>
        <p:nvPicPr>
          <p:cNvPr id="17" name="Picture 5" descr="C:\Users\cra_1\AppData\Local\Temp\msohtmlclip1\01\clip_image00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85728"/>
            <a:ext cx="8429684" cy="6215106"/>
          </a:xfrm>
          <a:prstGeom prst="rect">
            <a:avLst/>
          </a:prstGeom>
          <a:noFill/>
        </p:spPr>
      </p:pic>
      <p:sp>
        <p:nvSpPr>
          <p:cNvPr id="5" name="4 Rectángulo"/>
          <p:cNvSpPr/>
          <p:nvPr/>
        </p:nvSpPr>
        <p:spPr>
          <a:xfrm>
            <a:off x="1857356" y="500042"/>
            <a:ext cx="5558971" cy="830997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sz="2400" dirty="0" smtClean="0">
                <a:solidFill>
                  <a:srgbClr val="461E64"/>
                </a:solidFill>
                <a:latin typeface="Cambria" pitchFamily="18" charset="0"/>
              </a:rPr>
              <a:t>Escuela Particular N° 1 “Sagrada Familia”</a:t>
            </a:r>
          </a:p>
          <a:p>
            <a:pPr algn="ctr"/>
            <a:r>
              <a:rPr lang="es-ES" sz="2400" dirty="0" smtClean="0">
                <a:solidFill>
                  <a:srgbClr val="461E64"/>
                </a:solidFill>
                <a:latin typeface="Cambria" pitchFamily="18" charset="0"/>
              </a:rPr>
              <a:t>Educando a la luz del Evangelio</a:t>
            </a:r>
            <a:endParaRPr lang="es-ES" sz="2400" dirty="0">
              <a:solidFill>
                <a:srgbClr val="461E64"/>
              </a:solidFill>
              <a:latin typeface="Cambria" pitchFamily="18" charset="0"/>
            </a:endParaRPr>
          </a:p>
        </p:txBody>
      </p:sp>
      <p:pic>
        <p:nvPicPr>
          <p:cNvPr id="6" name="5 Imagen" descr="Logotipo magisterio 50x50 PN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00958" y="428604"/>
            <a:ext cx="1080287" cy="1080000"/>
          </a:xfrm>
          <a:prstGeom prst="rect">
            <a:avLst/>
          </a:prstGeom>
        </p:spPr>
      </p:pic>
      <p:cxnSp>
        <p:nvCxnSpPr>
          <p:cNvPr id="8" name="7 Conector recto"/>
          <p:cNvCxnSpPr/>
          <p:nvPr/>
        </p:nvCxnSpPr>
        <p:spPr>
          <a:xfrm>
            <a:off x="2000232" y="928670"/>
            <a:ext cx="5237566" cy="2437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7" name="6 Imagen" descr="logo escuel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4348" y="500042"/>
            <a:ext cx="789097" cy="1080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00034" y="2500306"/>
            <a:ext cx="7772400" cy="2243152"/>
          </a:xfrm>
        </p:spPr>
        <p:txBody>
          <a:bodyPr>
            <a:normAutofit/>
          </a:bodyPr>
          <a:lstStyle/>
          <a:p>
            <a:r>
              <a:rPr lang="es-CL" sz="67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gradFill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5400000" scaled="0"/>
                </a:gra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ill Sans Ultra Bold Condensed" pitchFamily="34" charset="0"/>
              </a:rPr>
              <a:t>  </a:t>
            </a:r>
            <a:endParaRPr lang="es-CL" dirty="0"/>
          </a:p>
        </p:txBody>
      </p:sp>
      <p:pic>
        <p:nvPicPr>
          <p:cNvPr id="14" name="Picture 5" descr="C:\Users\cra_1\AppData\Local\Temp\msohtmlclip1\01\clip_image00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76960">
            <a:off x="6906369" y="3355491"/>
            <a:ext cx="571504" cy="1857388"/>
          </a:xfrm>
          <a:prstGeom prst="rect">
            <a:avLst/>
          </a:prstGeom>
          <a:noFill/>
        </p:spPr>
      </p:pic>
      <p:pic>
        <p:nvPicPr>
          <p:cNvPr id="25602" name="Picture 2" descr="Ilustración de Chica De Dibujos Animados Con Cartel En Blanco y más  Vectores Libres de Derechos de Actividad - iStock"/>
          <p:cNvPicPr>
            <a:picLocks noChangeAspect="1" noChangeArrowheads="1"/>
          </p:cNvPicPr>
          <p:nvPr/>
        </p:nvPicPr>
        <p:blipFill>
          <a:blip r:embed="rId6"/>
          <a:srcRect l="46526"/>
          <a:stretch>
            <a:fillRect/>
          </a:stretch>
        </p:blipFill>
        <p:spPr bwMode="auto">
          <a:xfrm>
            <a:off x="6715140" y="1857364"/>
            <a:ext cx="2143140" cy="4236581"/>
          </a:xfrm>
          <a:prstGeom prst="rect">
            <a:avLst/>
          </a:prstGeom>
          <a:noFill/>
        </p:spPr>
      </p:pic>
      <p:sp>
        <p:nvSpPr>
          <p:cNvPr id="15" name="14 Rectángulo redondeado"/>
          <p:cNvSpPr/>
          <p:nvPr/>
        </p:nvSpPr>
        <p:spPr>
          <a:xfrm>
            <a:off x="571472" y="1500174"/>
            <a:ext cx="6286544" cy="4929222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L" sz="36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92006C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</a:rPr>
              <a:t>LOC </a:t>
            </a:r>
            <a:r>
              <a:rPr lang="es-CL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92006C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</a:rPr>
              <a:t> N°9</a:t>
            </a:r>
            <a:r>
              <a:rPr lang="es-CL" sz="105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92006C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</a:rPr>
              <a:t> </a:t>
            </a:r>
          </a:p>
          <a:p>
            <a:pPr algn="ctr"/>
            <a:r>
              <a:rPr lang="es-CL" sz="2200" b="1" u="sng" dirty="0">
                <a:latin typeface="Comic Sans MS" pitchFamily="66" charset="0"/>
              </a:rPr>
              <a:t>INTERACCIÓN </a:t>
            </a:r>
            <a:r>
              <a:rPr lang="es-CL" sz="2200" b="1" u="sng" dirty="0" smtClean="0">
                <a:latin typeface="Comic Sans MS" pitchFamily="66" charset="0"/>
              </a:rPr>
              <a:t>IGUALITARIA </a:t>
            </a:r>
            <a:r>
              <a:rPr lang="es-CL" sz="2400" b="1" dirty="0" smtClean="0">
                <a:latin typeface="Comic Sans MS" pitchFamily="66" charset="0"/>
              </a:rPr>
              <a:t>es </a:t>
            </a:r>
            <a:r>
              <a:rPr lang="es-CL" sz="2400" b="1" dirty="0">
                <a:latin typeface="Comic Sans MS" pitchFamily="66" charset="0"/>
              </a:rPr>
              <a:t>el contexto ideal para la existencia del diálogo. Se basa, también, en el reconocimiento y la empatía y expresa la comprensión y uso adecuado de las jerarquías y el poder en las relaciones humanas, es decir, representar adecuadamente, los intereses y necesidades de los adultos, niños, niñas y adolescentes, en todas las decisiones que se tomen</a:t>
            </a:r>
            <a:r>
              <a:rPr lang="es-CL" sz="2400" b="1" dirty="0" smtClean="0">
                <a:latin typeface="Comic Sans MS" pitchFamily="66" charset="0"/>
              </a:rPr>
              <a:t>.</a:t>
            </a:r>
            <a:endParaRPr lang="es-CL" sz="2200" dirty="0">
              <a:latin typeface="Comic Sans MS" pitchFamily="66" charset="0"/>
            </a:endParaRPr>
          </a:p>
        </p:txBody>
      </p:sp>
      <p:pic>
        <p:nvPicPr>
          <p:cNvPr id="1031" name="Picture 7" descr="▷ Saludar con la Mano: Imágenes Animadas, Gifs y Animaciones ¡100% GRATIS!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7715272" y="4829496"/>
            <a:ext cx="1143008" cy="159525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1" descr="Gif animado con corazones de colores - ▷ Ximagen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54" y="-16"/>
            <a:ext cx="5786446" cy="6858016"/>
          </a:xfrm>
          <a:prstGeom prst="rect">
            <a:avLst/>
          </a:prstGeom>
          <a:noFill/>
        </p:spPr>
      </p:pic>
      <p:pic>
        <p:nvPicPr>
          <p:cNvPr id="1035" name="Picture 11" descr="Gif animado con corazones de colores - ▷ Ximagen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786446" cy="6858016"/>
          </a:xfrm>
          <a:prstGeom prst="rect">
            <a:avLst/>
          </a:prstGeom>
          <a:noFill/>
        </p:spPr>
      </p:pic>
      <p:pic>
        <p:nvPicPr>
          <p:cNvPr id="17" name="Picture 5" descr="C:\Users\cra_1\AppData\Local\Temp\msohtmlclip1\01\clip_image00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85728"/>
            <a:ext cx="8358246" cy="6215106"/>
          </a:xfrm>
          <a:prstGeom prst="rect">
            <a:avLst/>
          </a:prstGeom>
          <a:noFill/>
        </p:spPr>
      </p:pic>
      <p:sp>
        <p:nvSpPr>
          <p:cNvPr id="5" name="4 Rectángulo"/>
          <p:cNvSpPr/>
          <p:nvPr/>
        </p:nvSpPr>
        <p:spPr>
          <a:xfrm>
            <a:off x="1857356" y="500042"/>
            <a:ext cx="5558971" cy="830997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sz="2400" dirty="0" smtClean="0">
                <a:solidFill>
                  <a:srgbClr val="461E64"/>
                </a:solidFill>
                <a:latin typeface="Cambria" pitchFamily="18" charset="0"/>
              </a:rPr>
              <a:t>Escuela Particular N° 1 “Sagrada Familia”</a:t>
            </a:r>
          </a:p>
          <a:p>
            <a:pPr algn="ctr"/>
            <a:r>
              <a:rPr lang="es-ES" sz="2400" dirty="0" smtClean="0">
                <a:solidFill>
                  <a:srgbClr val="461E64"/>
                </a:solidFill>
                <a:latin typeface="Cambria" pitchFamily="18" charset="0"/>
              </a:rPr>
              <a:t>Educando a la luz del Evangelio</a:t>
            </a:r>
            <a:endParaRPr lang="es-ES" sz="2400" dirty="0">
              <a:solidFill>
                <a:srgbClr val="461E64"/>
              </a:solidFill>
              <a:latin typeface="Cambria" pitchFamily="18" charset="0"/>
            </a:endParaRPr>
          </a:p>
        </p:txBody>
      </p:sp>
      <p:pic>
        <p:nvPicPr>
          <p:cNvPr id="6" name="5 Imagen" descr="Logotipo magisterio 50x50 PN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00958" y="428604"/>
            <a:ext cx="1080287" cy="1080000"/>
          </a:xfrm>
          <a:prstGeom prst="rect">
            <a:avLst/>
          </a:prstGeom>
        </p:spPr>
      </p:pic>
      <p:cxnSp>
        <p:nvCxnSpPr>
          <p:cNvPr id="8" name="7 Conector recto"/>
          <p:cNvCxnSpPr/>
          <p:nvPr/>
        </p:nvCxnSpPr>
        <p:spPr>
          <a:xfrm>
            <a:off x="2000232" y="928670"/>
            <a:ext cx="5237566" cy="2437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7" name="6 Imagen" descr="logo escuel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4348" y="500042"/>
            <a:ext cx="789097" cy="1080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00034" y="2500306"/>
            <a:ext cx="7772400" cy="2243152"/>
          </a:xfrm>
        </p:spPr>
        <p:txBody>
          <a:bodyPr>
            <a:normAutofit/>
          </a:bodyPr>
          <a:lstStyle/>
          <a:p>
            <a:r>
              <a:rPr lang="es-CL" sz="67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gradFill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5400000" scaled="0"/>
                </a:gra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ill Sans Ultra Bold Condensed" pitchFamily="34" charset="0"/>
              </a:rPr>
              <a:t>  </a:t>
            </a:r>
            <a:endParaRPr lang="es-CL" dirty="0"/>
          </a:p>
        </p:txBody>
      </p:sp>
      <p:pic>
        <p:nvPicPr>
          <p:cNvPr id="14" name="Picture 5" descr="C:\Users\cra_1\AppData\Local\Temp\msohtmlclip1\01\clip_image00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76960">
            <a:off x="6906369" y="3355491"/>
            <a:ext cx="571504" cy="1857388"/>
          </a:xfrm>
          <a:prstGeom prst="rect">
            <a:avLst/>
          </a:prstGeom>
          <a:noFill/>
        </p:spPr>
      </p:pic>
      <p:pic>
        <p:nvPicPr>
          <p:cNvPr id="26626" name="Picture 2" descr="Ilustración de Niño De Dibujos Animados Con Cartel En Blanco y más Vectores  Libres de Derechos de Actividad - iStock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428596" y="1785926"/>
            <a:ext cx="4076700" cy="3838576"/>
          </a:xfrm>
          <a:prstGeom prst="rect">
            <a:avLst/>
          </a:prstGeom>
          <a:noFill/>
        </p:spPr>
      </p:pic>
      <p:sp>
        <p:nvSpPr>
          <p:cNvPr id="15" name="14 Rectángulo redondeado"/>
          <p:cNvSpPr/>
          <p:nvPr/>
        </p:nvSpPr>
        <p:spPr>
          <a:xfrm>
            <a:off x="2428860" y="1357298"/>
            <a:ext cx="6215106" cy="4786346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L" sz="36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92006C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</a:rPr>
              <a:t>LOC </a:t>
            </a:r>
            <a:r>
              <a:rPr lang="es-CL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92006C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</a:rPr>
              <a:t> N°10</a:t>
            </a:r>
          </a:p>
          <a:p>
            <a:pPr algn="ctr"/>
            <a:r>
              <a:rPr lang="es-CL" sz="105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92006C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</a:rPr>
              <a:t> </a:t>
            </a:r>
          </a:p>
          <a:p>
            <a:pPr algn="ctr"/>
            <a:r>
              <a:rPr lang="es-CL" sz="3200" b="1" dirty="0" smtClean="0">
                <a:latin typeface="Comic Sans MS" pitchFamily="66" charset="0"/>
              </a:rPr>
              <a:t>El </a:t>
            </a:r>
            <a:r>
              <a:rPr lang="es-CL" sz="3200" b="1" dirty="0">
                <a:latin typeface="Comic Sans MS" pitchFamily="66" charset="0"/>
              </a:rPr>
              <a:t>Buen Trato se cultiva en la relación cotidiana, no es algo que se aprende en un libro o que se pueda explicar en una clase. Sin embargo, es importante reflexionar sobre él.</a:t>
            </a:r>
            <a:endParaRPr lang="es-CL" sz="3200" dirty="0">
              <a:latin typeface="Comic Sans MS" pitchFamily="66" charset="0"/>
            </a:endParaRPr>
          </a:p>
        </p:txBody>
      </p:sp>
      <p:pic>
        <p:nvPicPr>
          <p:cNvPr id="1031" name="Picture 7" descr="▷ Saludar con la Mano: Imágenes Animadas, Gifs y Animaciones ¡100% GRATIS!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8596" y="4598316"/>
            <a:ext cx="1285884" cy="18104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1" descr="Gif animado con corazones de colores - ▷ Ximagen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54" y="-16"/>
            <a:ext cx="5786446" cy="6858016"/>
          </a:xfrm>
          <a:prstGeom prst="rect">
            <a:avLst/>
          </a:prstGeom>
          <a:noFill/>
        </p:spPr>
      </p:pic>
      <p:pic>
        <p:nvPicPr>
          <p:cNvPr id="1035" name="Picture 11" descr="Gif animado con corazones de colores - ▷ Ximagen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786446" cy="6858016"/>
          </a:xfrm>
          <a:prstGeom prst="rect">
            <a:avLst/>
          </a:prstGeom>
          <a:noFill/>
        </p:spPr>
      </p:pic>
      <p:pic>
        <p:nvPicPr>
          <p:cNvPr id="17" name="Picture 5" descr="C:\Users\cra_1\AppData\Local\Temp\msohtmlclip1\01\clip_image00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85728"/>
            <a:ext cx="8429684" cy="6215106"/>
          </a:xfrm>
          <a:prstGeom prst="rect">
            <a:avLst/>
          </a:prstGeom>
          <a:noFill/>
        </p:spPr>
      </p:pic>
      <p:sp>
        <p:nvSpPr>
          <p:cNvPr id="5" name="4 Rectángulo"/>
          <p:cNvSpPr/>
          <p:nvPr/>
        </p:nvSpPr>
        <p:spPr>
          <a:xfrm>
            <a:off x="1857356" y="500042"/>
            <a:ext cx="5558971" cy="830997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sz="2400" dirty="0" smtClean="0">
                <a:solidFill>
                  <a:srgbClr val="461E64"/>
                </a:solidFill>
                <a:latin typeface="Cambria" pitchFamily="18" charset="0"/>
              </a:rPr>
              <a:t>Escuela Particular N° 1 “Sagrada Familia”</a:t>
            </a:r>
          </a:p>
          <a:p>
            <a:pPr algn="ctr"/>
            <a:r>
              <a:rPr lang="es-ES" sz="2400" dirty="0" smtClean="0">
                <a:solidFill>
                  <a:srgbClr val="461E64"/>
                </a:solidFill>
                <a:latin typeface="Cambria" pitchFamily="18" charset="0"/>
              </a:rPr>
              <a:t>Educando a la luz del Evangelio</a:t>
            </a:r>
            <a:endParaRPr lang="es-ES" sz="2400" dirty="0">
              <a:solidFill>
                <a:srgbClr val="461E64"/>
              </a:solidFill>
              <a:latin typeface="Cambria" pitchFamily="18" charset="0"/>
            </a:endParaRPr>
          </a:p>
        </p:txBody>
      </p:sp>
      <p:pic>
        <p:nvPicPr>
          <p:cNvPr id="6" name="5 Imagen" descr="Logotipo magisterio 50x50 PN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00958" y="428604"/>
            <a:ext cx="1080287" cy="1080000"/>
          </a:xfrm>
          <a:prstGeom prst="rect">
            <a:avLst/>
          </a:prstGeom>
        </p:spPr>
      </p:pic>
      <p:cxnSp>
        <p:nvCxnSpPr>
          <p:cNvPr id="8" name="7 Conector recto"/>
          <p:cNvCxnSpPr/>
          <p:nvPr/>
        </p:nvCxnSpPr>
        <p:spPr>
          <a:xfrm>
            <a:off x="2000232" y="928670"/>
            <a:ext cx="5237566" cy="2437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7" name="6 Imagen" descr="logo escuel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4348" y="500042"/>
            <a:ext cx="789097" cy="1080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00034" y="2500306"/>
            <a:ext cx="7772400" cy="2243152"/>
          </a:xfrm>
        </p:spPr>
        <p:txBody>
          <a:bodyPr>
            <a:normAutofit/>
          </a:bodyPr>
          <a:lstStyle/>
          <a:p>
            <a:r>
              <a:rPr lang="es-CL" sz="67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gradFill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5400000" scaled="0"/>
                </a:gra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ill Sans Ultra Bold Condensed" pitchFamily="34" charset="0"/>
              </a:rPr>
              <a:t>  </a:t>
            </a:r>
            <a:endParaRPr lang="es-CL" dirty="0"/>
          </a:p>
        </p:txBody>
      </p:sp>
      <p:pic>
        <p:nvPicPr>
          <p:cNvPr id="14" name="Picture 5" descr="C:\Users\cra_1\AppData\Local\Temp\msohtmlclip1\01\clip_image00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76960">
            <a:off x="6906369" y="3355491"/>
            <a:ext cx="571504" cy="1857388"/>
          </a:xfrm>
          <a:prstGeom prst="rect">
            <a:avLst/>
          </a:prstGeom>
          <a:noFill/>
        </p:spPr>
      </p:pic>
      <p:pic>
        <p:nvPicPr>
          <p:cNvPr id="27654" name="Picture 6" descr="Vinilo Pixerstick Los niños y niñas con signos en blanco • Pixers® -  Vivimos para cambiar"/>
          <p:cNvPicPr>
            <a:picLocks noChangeAspect="1" noChangeArrowheads="1"/>
          </p:cNvPicPr>
          <p:nvPr/>
        </p:nvPicPr>
        <p:blipFill>
          <a:blip r:embed="rId6"/>
          <a:srcRect t="22487" b="8687"/>
          <a:stretch>
            <a:fillRect/>
          </a:stretch>
        </p:blipFill>
        <p:spPr bwMode="auto">
          <a:xfrm>
            <a:off x="500034" y="1571612"/>
            <a:ext cx="8301296" cy="4929222"/>
          </a:xfrm>
          <a:prstGeom prst="rect">
            <a:avLst/>
          </a:prstGeom>
          <a:noFill/>
        </p:spPr>
      </p:pic>
      <p:sp>
        <p:nvSpPr>
          <p:cNvPr id="21" name="20 Rectángulo"/>
          <p:cNvSpPr/>
          <p:nvPr/>
        </p:nvSpPr>
        <p:spPr>
          <a:xfrm>
            <a:off x="3357554" y="1643050"/>
            <a:ext cx="233749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L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92006C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</a:rPr>
              <a:t>LOC  N°11</a:t>
            </a:r>
            <a:endParaRPr lang="es-CL" sz="1200" dirty="0" smtClean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rgbClr val="92006C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</a:endParaRPr>
          </a:p>
        </p:txBody>
      </p:sp>
      <p:sp>
        <p:nvSpPr>
          <p:cNvPr id="20" name="19 Rectángulo"/>
          <p:cNvSpPr/>
          <p:nvPr/>
        </p:nvSpPr>
        <p:spPr>
          <a:xfrm>
            <a:off x="2071670" y="2714620"/>
            <a:ext cx="521497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s-CL" sz="2400" b="1" dirty="0" smtClean="0">
                <a:latin typeface="Comic Sans MS" pitchFamily="66" charset="0"/>
              </a:rPr>
              <a:t>El Buen Trato se cultiva, </a:t>
            </a:r>
          </a:p>
          <a:p>
            <a:pPr algn="ctr"/>
            <a:r>
              <a:rPr lang="es-CL" sz="2400" b="1" dirty="0" smtClean="0">
                <a:latin typeface="Comic Sans MS" pitchFamily="66" charset="0"/>
              </a:rPr>
              <a:t>eso quiere decir, que se va desarrollando desde que somos pequeños,  hasta ser adultos.</a:t>
            </a:r>
          </a:p>
          <a:p>
            <a:pPr algn="ctr"/>
            <a:r>
              <a:rPr lang="es-CL" sz="2400" b="1" dirty="0" smtClean="0">
                <a:latin typeface="Comic Sans MS" pitchFamily="66" charset="0"/>
              </a:rPr>
              <a:t>Les invitamos a practicar y vivir el Buen trato, para tener una Buena Convivencia.</a:t>
            </a:r>
            <a:endParaRPr lang="es-CL" sz="2400" dirty="0">
              <a:latin typeface="Comic Sans MS" pitchFamily="66" charset="0"/>
            </a:endParaRPr>
          </a:p>
        </p:txBody>
      </p:sp>
      <p:pic>
        <p:nvPicPr>
          <p:cNvPr id="24" name="Picture 7" descr="▷ Saludar con la Mano: Imágenes Animadas, Gifs y Animaciones ¡100% GRATIS!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14810" y="5357826"/>
            <a:ext cx="785818" cy="110638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1" descr="Gif animado con corazones de colores - ▷ Ximagen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54" y="-16"/>
            <a:ext cx="5786446" cy="6858016"/>
          </a:xfrm>
          <a:prstGeom prst="rect">
            <a:avLst/>
          </a:prstGeom>
          <a:noFill/>
        </p:spPr>
      </p:pic>
      <p:pic>
        <p:nvPicPr>
          <p:cNvPr id="1035" name="Picture 11" descr="Gif animado con corazones de colores - ▷ Ximagen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786446" cy="6858016"/>
          </a:xfrm>
          <a:prstGeom prst="rect">
            <a:avLst/>
          </a:prstGeom>
          <a:noFill/>
        </p:spPr>
      </p:pic>
      <p:pic>
        <p:nvPicPr>
          <p:cNvPr id="17" name="Picture 5" descr="C:\Users\cra_1\AppData\Local\Temp\msohtmlclip1\01\clip_image00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85728"/>
            <a:ext cx="8429684" cy="6215106"/>
          </a:xfrm>
          <a:prstGeom prst="rect">
            <a:avLst/>
          </a:prstGeom>
          <a:noFill/>
        </p:spPr>
      </p:pic>
      <p:sp>
        <p:nvSpPr>
          <p:cNvPr id="5" name="4 Rectángulo"/>
          <p:cNvSpPr/>
          <p:nvPr/>
        </p:nvSpPr>
        <p:spPr>
          <a:xfrm>
            <a:off x="1857356" y="785794"/>
            <a:ext cx="5558971" cy="830997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sz="2400" dirty="0" smtClean="0">
                <a:solidFill>
                  <a:srgbClr val="461E64"/>
                </a:solidFill>
                <a:latin typeface="Cambria" pitchFamily="18" charset="0"/>
              </a:rPr>
              <a:t>Escuela Particular N° 1 “Sagrada Familia”</a:t>
            </a:r>
          </a:p>
          <a:p>
            <a:pPr algn="ctr"/>
            <a:r>
              <a:rPr lang="es-ES" sz="2400" dirty="0" smtClean="0">
                <a:solidFill>
                  <a:srgbClr val="461E64"/>
                </a:solidFill>
                <a:latin typeface="Cambria" pitchFamily="18" charset="0"/>
              </a:rPr>
              <a:t>Educando a la luz del Evangelio</a:t>
            </a:r>
            <a:endParaRPr lang="es-ES" sz="2400" dirty="0">
              <a:solidFill>
                <a:srgbClr val="461E64"/>
              </a:solidFill>
              <a:latin typeface="Cambria" pitchFamily="18" charset="0"/>
            </a:endParaRPr>
          </a:p>
        </p:txBody>
      </p:sp>
      <p:pic>
        <p:nvPicPr>
          <p:cNvPr id="6" name="5 Imagen" descr="Logotipo magisterio 50x50 PN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00958" y="428604"/>
            <a:ext cx="1080287" cy="1080000"/>
          </a:xfrm>
          <a:prstGeom prst="rect">
            <a:avLst/>
          </a:prstGeom>
        </p:spPr>
      </p:pic>
      <p:cxnSp>
        <p:nvCxnSpPr>
          <p:cNvPr id="8" name="7 Conector recto"/>
          <p:cNvCxnSpPr/>
          <p:nvPr/>
        </p:nvCxnSpPr>
        <p:spPr>
          <a:xfrm>
            <a:off x="2000232" y="1214422"/>
            <a:ext cx="5237566" cy="2437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7" name="6 Imagen" descr="logo escuel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4348" y="500042"/>
            <a:ext cx="789097" cy="1080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00034" y="2500306"/>
            <a:ext cx="7772400" cy="2243152"/>
          </a:xfrm>
        </p:spPr>
        <p:txBody>
          <a:bodyPr>
            <a:normAutofit/>
          </a:bodyPr>
          <a:lstStyle/>
          <a:p>
            <a:r>
              <a:rPr lang="es-CL" sz="67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gradFill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5400000" scaled="0"/>
                </a:gra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ill Sans Ultra Bold Condensed" pitchFamily="34" charset="0"/>
              </a:rPr>
              <a:t>  </a:t>
            </a:r>
            <a:endParaRPr lang="es-CL" dirty="0"/>
          </a:p>
        </p:txBody>
      </p:sp>
      <p:pic>
        <p:nvPicPr>
          <p:cNvPr id="14" name="Picture 5" descr="C:\Users\cra_1\AppData\Local\Temp\msohtmlclip1\01\clip_image00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76960">
            <a:off x="6906369" y="3355491"/>
            <a:ext cx="571504" cy="1857388"/>
          </a:xfrm>
          <a:prstGeom prst="rect">
            <a:avLst/>
          </a:prstGeom>
          <a:noFill/>
        </p:spPr>
      </p:pic>
      <p:pic>
        <p:nvPicPr>
          <p:cNvPr id="28674" name="Picture 2" descr="Cartel del día del maestro feliz para el nuevo concepto de estilo de vida  normal. estudiantes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00034" y="2127757"/>
            <a:ext cx="8286808" cy="4130168"/>
          </a:xfrm>
          <a:prstGeom prst="rect">
            <a:avLst/>
          </a:prstGeom>
          <a:noFill/>
        </p:spPr>
      </p:pic>
      <p:sp>
        <p:nvSpPr>
          <p:cNvPr id="21" name="20 Rectángulo"/>
          <p:cNvSpPr/>
          <p:nvPr/>
        </p:nvSpPr>
        <p:spPr>
          <a:xfrm>
            <a:off x="2071670" y="2643182"/>
            <a:ext cx="5219699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CL" sz="32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92006C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</a:rPr>
              <a:t>EQUIPO DE </a:t>
            </a:r>
          </a:p>
          <a:p>
            <a:pPr algn="ctr"/>
            <a:r>
              <a:rPr lang="es-CL" sz="32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92006C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</a:rPr>
              <a:t>CONVIVENCIA ESCOLAR</a:t>
            </a:r>
            <a:endParaRPr lang="es-CL" sz="1100" dirty="0" smtClean="0">
              <a:ln w="18415" cmpd="sng">
                <a:solidFill>
                  <a:sysClr val="windowText" lastClr="000000"/>
                </a:solidFill>
                <a:prstDash val="solid"/>
              </a:ln>
              <a:solidFill>
                <a:srgbClr val="92006C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1" descr="Gif animado con corazones de colores - ▷ Ximagen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54" y="-16"/>
            <a:ext cx="5786446" cy="6858016"/>
          </a:xfrm>
          <a:prstGeom prst="rect">
            <a:avLst/>
          </a:prstGeom>
          <a:noFill/>
        </p:spPr>
      </p:pic>
      <p:pic>
        <p:nvPicPr>
          <p:cNvPr id="1035" name="Picture 11" descr="Gif animado con corazones de colores - ▷ Ximagen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786446" cy="6858016"/>
          </a:xfrm>
          <a:prstGeom prst="rect">
            <a:avLst/>
          </a:prstGeom>
          <a:noFill/>
        </p:spPr>
      </p:pic>
      <p:pic>
        <p:nvPicPr>
          <p:cNvPr id="17" name="Picture 5" descr="C:\Users\cra_1\AppData\Local\Temp\msohtmlclip1\01\clip_image00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85728"/>
            <a:ext cx="8358246" cy="6215106"/>
          </a:xfrm>
          <a:prstGeom prst="rect">
            <a:avLst/>
          </a:prstGeom>
          <a:noFill/>
        </p:spPr>
      </p:pic>
      <p:sp>
        <p:nvSpPr>
          <p:cNvPr id="5" name="4 Rectángulo"/>
          <p:cNvSpPr/>
          <p:nvPr/>
        </p:nvSpPr>
        <p:spPr>
          <a:xfrm>
            <a:off x="1857356" y="500042"/>
            <a:ext cx="5558971" cy="830997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sz="2400" dirty="0" smtClean="0">
                <a:solidFill>
                  <a:srgbClr val="461E64"/>
                </a:solidFill>
                <a:latin typeface="Cambria" pitchFamily="18" charset="0"/>
              </a:rPr>
              <a:t>Escuela Particular N° 1 “Sagrada Familia”</a:t>
            </a:r>
          </a:p>
          <a:p>
            <a:pPr algn="ctr"/>
            <a:r>
              <a:rPr lang="es-ES" sz="2400" dirty="0" smtClean="0">
                <a:solidFill>
                  <a:srgbClr val="461E64"/>
                </a:solidFill>
                <a:latin typeface="Cambria" pitchFamily="18" charset="0"/>
              </a:rPr>
              <a:t>Educando a la luz del Evangelio</a:t>
            </a:r>
            <a:endParaRPr lang="es-ES" sz="2400" dirty="0">
              <a:solidFill>
                <a:srgbClr val="461E64"/>
              </a:solidFill>
              <a:latin typeface="Cambria" pitchFamily="18" charset="0"/>
            </a:endParaRPr>
          </a:p>
        </p:txBody>
      </p:sp>
      <p:pic>
        <p:nvPicPr>
          <p:cNvPr id="6" name="5 Imagen" descr="Logotipo magisterio 50x50 PN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00958" y="428604"/>
            <a:ext cx="1080287" cy="1080000"/>
          </a:xfrm>
          <a:prstGeom prst="rect">
            <a:avLst/>
          </a:prstGeom>
        </p:spPr>
      </p:pic>
      <p:cxnSp>
        <p:nvCxnSpPr>
          <p:cNvPr id="8" name="7 Conector recto"/>
          <p:cNvCxnSpPr/>
          <p:nvPr/>
        </p:nvCxnSpPr>
        <p:spPr>
          <a:xfrm>
            <a:off x="2000232" y="928670"/>
            <a:ext cx="5237566" cy="2437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7" name="6 Imagen" descr="logo escuel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4348" y="500042"/>
            <a:ext cx="789097" cy="1080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00034" y="2500306"/>
            <a:ext cx="7772400" cy="2243152"/>
          </a:xfrm>
        </p:spPr>
        <p:txBody>
          <a:bodyPr>
            <a:normAutofit/>
          </a:bodyPr>
          <a:lstStyle/>
          <a:p>
            <a:r>
              <a:rPr lang="es-CL" sz="67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gradFill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5400000" scaled="0"/>
                </a:gra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ill Sans Ultra Bold Condensed" pitchFamily="34" charset="0"/>
              </a:rPr>
              <a:t>  </a:t>
            </a:r>
            <a:endParaRPr lang="es-CL" dirty="0"/>
          </a:p>
        </p:txBody>
      </p:sp>
      <p:pic>
        <p:nvPicPr>
          <p:cNvPr id="1031" name="Picture 7" descr="▷ Saludar con la Mano: Imágenes Animadas, Gifs y Animaciones ¡100% GRATIS!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596" y="1571612"/>
            <a:ext cx="990086" cy="1408124"/>
          </a:xfrm>
          <a:prstGeom prst="rect">
            <a:avLst/>
          </a:prstGeom>
          <a:noFill/>
        </p:spPr>
      </p:pic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1071538" y="2500306"/>
            <a:ext cx="7215238" cy="3323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L" sz="30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I. Objetivo General</a:t>
            </a:r>
            <a:endParaRPr kumimoji="0" lang="es-CL" sz="3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s-CL" sz="3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omic Sans MS" pitchFamily="66" charset="0"/>
                <a:ea typeface="Calibri" pitchFamily="34" charset="0"/>
                <a:cs typeface="Times New Roman" pitchFamily="18" charset="0"/>
              </a:rPr>
              <a:t>Generar el espacio y las condiciones para que niños y niñas reflexionen en grupo respecto al Buen Trato y su importancia en la vida de todas las personas, identificando conductas concretas para ponerlo en práctica.</a:t>
            </a:r>
            <a:endParaRPr kumimoji="0" lang="es-CL" sz="3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Comic Sans MS" pitchFamily="66" charset="0"/>
              <a:cs typeface="Arial" pitchFamily="34" charset="0"/>
            </a:endParaRPr>
          </a:p>
        </p:txBody>
      </p:sp>
      <p:sp>
        <p:nvSpPr>
          <p:cNvPr id="20" name="1 Título"/>
          <p:cNvSpPr txBox="1">
            <a:spLocks/>
          </p:cNvSpPr>
          <p:nvPr/>
        </p:nvSpPr>
        <p:spPr>
          <a:xfrm>
            <a:off x="714348" y="1285860"/>
            <a:ext cx="7772400" cy="12430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F0096"/>
                </a:solidFill>
                <a:effectLst/>
                <a:uLnTx/>
                <a:uFillTx/>
                <a:latin typeface="Agent Orange" pitchFamily="2" charset="0"/>
                <a:ea typeface="+mj-ea"/>
                <a:cs typeface="Agent Orange" pitchFamily="2" charset="0"/>
              </a:rPr>
              <a:t>Objetivos</a:t>
            </a:r>
            <a:endParaRPr kumimoji="0" lang="es-CL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1" descr="Gif animado con corazones de colores - ▷ Ximagen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54" y="-16"/>
            <a:ext cx="5786446" cy="6858016"/>
          </a:xfrm>
          <a:prstGeom prst="rect">
            <a:avLst/>
          </a:prstGeom>
          <a:noFill/>
        </p:spPr>
      </p:pic>
      <p:pic>
        <p:nvPicPr>
          <p:cNvPr id="1035" name="Picture 11" descr="Gif animado con corazones de colores - ▷ Ximagen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786446" cy="6858016"/>
          </a:xfrm>
          <a:prstGeom prst="rect">
            <a:avLst/>
          </a:prstGeom>
          <a:noFill/>
        </p:spPr>
      </p:pic>
      <p:pic>
        <p:nvPicPr>
          <p:cNvPr id="17" name="Picture 5" descr="C:\Users\cra_1\AppData\Local\Temp\msohtmlclip1\01\clip_image00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85728"/>
            <a:ext cx="8358246" cy="6215106"/>
          </a:xfrm>
          <a:prstGeom prst="rect">
            <a:avLst/>
          </a:prstGeom>
          <a:noFill/>
        </p:spPr>
      </p:pic>
      <p:sp>
        <p:nvSpPr>
          <p:cNvPr id="5" name="4 Rectángulo"/>
          <p:cNvSpPr/>
          <p:nvPr/>
        </p:nvSpPr>
        <p:spPr>
          <a:xfrm>
            <a:off x="1857356" y="500042"/>
            <a:ext cx="5558971" cy="830997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sz="2400" dirty="0" smtClean="0">
                <a:solidFill>
                  <a:srgbClr val="461E64"/>
                </a:solidFill>
                <a:latin typeface="Cambria" pitchFamily="18" charset="0"/>
              </a:rPr>
              <a:t>Escuela Particular N° 1 “Sagrada Familia”</a:t>
            </a:r>
          </a:p>
          <a:p>
            <a:pPr algn="ctr"/>
            <a:r>
              <a:rPr lang="es-ES" sz="2400" dirty="0" smtClean="0">
                <a:solidFill>
                  <a:srgbClr val="461E64"/>
                </a:solidFill>
                <a:latin typeface="Cambria" pitchFamily="18" charset="0"/>
              </a:rPr>
              <a:t>Educando a la luz del Evangelio</a:t>
            </a:r>
            <a:endParaRPr lang="es-ES" sz="2400" dirty="0">
              <a:solidFill>
                <a:srgbClr val="461E64"/>
              </a:solidFill>
              <a:latin typeface="Cambria" pitchFamily="18" charset="0"/>
            </a:endParaRPr>
          </a:p>
        </p:txBody>
      </p:sp>
      <p:pic>
        <p:nvPicPr>
          <p:cNvPr id="6" name="5 Imagen" descr="Logotipo magisterio 50x50 PN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00958" y="428604"/>
            <a:ext cx="1080287" cy="1080000"/>
          </a:xfrm>
          <a:prstGeom prst="rect">
            <a:avLst/>
          </a:prstGeom>
        </p:spPr>
      </p:pic>
      <p:cxnSp>
        <p:nvCxnSpPr>
          <p:cNvPr id="8" name="7 Conector recto"/>
          <p:cNvCxnSpPr/>
          <p:nvPr/>
        </p:nvCxnSpPr>
        <p:spPr>
          <a:xfrm>
            <a:off x="2000232" y="928670"/>
            <a:ext cx="5237566" cy="2437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7" name="6 Imagen" descr="logo escuel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4348" y="500042"/>
            <a:ext cx="789097" cy="1080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00034" y="2500306"/>
            <a:ext cx="7772400" cy="2243152"/>
          </a:xfrm>
        </p:spPr>
        <p:txBody>
          <a:bodyPr>
            <a:normAutofit/>
          </a:bodyPr>
          <a:lstStyle/>
          <a:p>
            <a:r>
              <a:rPr lang="es-CL" sz="67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gradFill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5400000" scaled="0"/>
                </a:gra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ill Sans Ultra Bold Condensed" pitchFamily="34" charset="0"/>
              </a:rPr>
              <a:t>  </a:t>
            </a:r>
            <a:endParaRPr lang="es-CL" dirty="0"/>
          </a:p>
        </p:txBody>
      </p:sp>
      <p:pic>
        <p:nvPicPr>
          <p:cNvPr id="1031" name="Picture 7" descr="▷ Saludar con la Mano: Imágenes Animadas, Gifs y Animaciones ¡100% GRATIS!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28596" y="1785926"/>
            <a:ext cx="990086" cy="1408124"/>
          </a:xfrm>
          <a:prstGeom prst="rect">
            <a:avLst/>
          </a:prstGeom>
          <a:noFill/>
        </p:spPr>
      </p:pic>
      <p:sp>
        <p:nvSpPr>
          <p:cNvPr id="15361" name="Rectangle 1"/>
          <p:cNvSpPr>
            <a:spLocks noChangeArrowheads="1"/>
          </p:cNvSpPr>
          <p:nvPr/>
        </p:nvSpPr>
        <p:spPr bwMode="auto">
          <a:xfrm>
            <a:off x="928662" y="2357430"/>
            <a:ext cx="7429552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algn="ctr"/>
            <a:r>
              <a:rPr lang="es-CL" sz="3000" b="1" dirty="0">
                <a:latin typeface="Comic Sans MS" pitchFamily="66" charset="0"/>
              </a:rPr>
              <a:t>II.</a:t>
            </a:r>
            <a:r>
              <a:rPr lang="es-CL" sz="3000" b="1" u="sng" dirty="0">
                <a:latin typeface="Comic Sans MS" pitchFamily="66" charset="0"/>
              </a:rPr>
              <a:t>Objetivos </a:t>
            </a:r>
            <a:r>
              <a:rPr lang="es-CL" sz="3000" b="1" u="sng" dirty="0" smtClean="0">
                <a:latin typeface="Comic Sans MS" pitchFamily="66" charset="0"/>
              </a:rPr>
              <a:t>específicos</a:t>
            </a:r>
          </a:p>
          <a:p>
            <a:pPr algn="ctr"/>
            <a:endParaRPr lang="es-CL" sz="3000" dirty="0">
              <a:latin typeface="Comic Sans MS" pitchFamily="66" charset="0"/>
            </a:endParaRPr>
          </a:p>
          <a:p>
            <a:pPr algn="just"/>
            <a:r>
              <a:rPr lang="es-CL" sz="3000" b="1" dirty="0">
                <a:latin typeface="Comic Sans MS" pitchFamily="66" charset="0"/>
              </a:rPr>
              <a:t>1. Niños y niñas identifican las características básicas de una relación de Buen Trato.</a:t>
            </a:r>
            <a:endParaRPr lang="es-CL" sz="3000" dirty="0">
              <a:latin typeface="Comic Sans MS" pitchFamily="66" charset="0"/>
            </a:endParaRPr>
          </a:p>
          <a:p>
            <a:pPr algn="just"/>
            <a:r>
              <a:rPr lang="es-CL" sz="3000" b="1" dirty="0">
                <a:latin typeface="Comic Sans MS" pitchFamily="66" charset="0"/>
              </a:rPr>
              <a:t> 2. Niños y niñas establecen compromisos para incorporar el Buen Trato en sus relaciones cotidianas. </a:t>
            </a:r>
            <a:endParaRPr lang="es-CL" sz="3000" dirty="0">
              <a:latin typeface="Comic Sans MS" pitchFamily="66" charset="0"/>
            </a:endParaRPr>
          </a:p>
        </p:txBody>
      </p:sp>
      <p:sp>
        <p:nvSpPr>
          <p:cNvPr id="20" name="1 Título"/>
          <p:cNvSpPr txBox="1">
            <a:spLocks/>
          </p:cNvSpPr>
          <p:nvPr/>
        </p:nvSpPr>
        <p:spPr>
          <a:xfrm>
            <a:off x="714348" y="1285860"/>
            <a:ext cx="7772400" cy="12430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CL" sz="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6F0096"/>
                </a:solidFill>
                <a:effectLst/>
                <a:uLnTx/>
                <a:uFillTx/>
                <a:latin typeface="Agent Orange" pitchFamily="2" charset="0"/>
                <a:ea typeface="+mj-ea"/>
                <a:cs typeface="Agent Orange" pitchFamily="2" charset="0"/>
              </a:rPr>
              <a:t>Objetivos</a:t>
            </a:r>
            <a:endParaRPr kumimoji="0" lang="es-CL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1" descr="Gif animado con corazones de colores - ▷ Ximagen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54" y="-16"/>
            <a:ext cx="5786446" cy="6858016"/>
          </a:xfrm>
          <a:prstGeom prst="rect">
            <a:avLst/>
          </a:prstGeom>
          <a:noFill/>
        </p:spPr>
      </p:pic>
      <p:pic>
        <p:nvPicPr>
          <p:cNvPr id="1035" name="Picture 11" descr="Gif animado con corazones de colores - ▷ Ximagen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786446" cy="6858016"/>
          </a:xfrm>
          <a:prstGeom prst="rect">
            <a:avLst/>
          </a:prstGeom>
          <a:noFill/>
        </p:spPr>
      </p:pic>
      <p:pic>
        <p:nvPicPr>
          <p:cNvPr id="17" name="Picture 5" descr="C:\Users\cra_1\AppData\Local\Temp\msohtmlclip1\01\clip_image00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85728"/>
            <a:ext cx="8358246" cy="6215106"/>
          </a:xfrm>
          <a:prstGeom prst="rect">
            <a:avLst/>
          </a:prstGeom>
          <a:noFill/>
        </p:spPr>
      </p:pic>
      <p:sp>
        <p:nvSpPr>
          <p:cNvPr id="5" name="4 Rectángulo"/>
          <p:cNvSpPr/>
          <p:nvPr/>
        </p:nvSpPr>
        <p:spPr>
          <a:xfrm>
            <a:off x="1857356" y="500042"/>
            <a:ext cx="5558971" cy="830997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sz="2400" dirty="0" smtClean="0">
                <a:solidFill>
                  <a:srgbClr val="461E64"/>
                </a:solidFill>
                <a:latin typeface="Cambria" pitchFamily="18" charset="0"/>
              </a:rPr>
              <a:t>Escuela Particular N° 1 “Sagrada Familia”</a:t>
            </a:r>
          </a:p>
          <a:p>
            <a:pPr algn="ctr"/>
            <a:r>
              <a:rPr lang="es-ES" sz="2400" dirty="0" smtClean="0">
                <a:solidFill>
                  <a:srgbClr val="461E64"/>
                </a:solidFill>
                <a:latin typeface="Cambria" pitchFamily="18" charset="0"/>
              </a:rPr>
              <a:t>Educando a la luz del Evangelio</a:t>
            </a:r>
            <a:endParaRPr lang="es-ES" sz="2400" dirty="0">
              <a:solidFill>
                <a:srgbClr val="461E64"/>
              </a:solidFill>
              <a:latin typeface="Cambria" pitchFamily="18" charset="0"/>
            </a:endParaRPr>
          </a:p>
        </p:txBody>
      </p:sp>
      <p:pic>
        <p:nvPicPr>
          <p:cNvPr id="6" name="5 Imagen" descr="Logotipo magisterio 50x50 PN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00958" y="428604"/>
            <a:ext cx="1080287" cy="1080000"/>
          </a:xfrm>
          <a:prstGeom prst="rect">
            <a:avLst/>
          </a:prstGeom>
        </p:spPr>
      </p:pic>
      <p:cxnSp>
        <p:nvCxnSpPr>
          <p:cNvPr id="8" name="7 Conector recto"/>
          <p:cNvCxnSpPr/>
          <p:nvPr/>
        </p:nvCxnSpPr>
        <p:spPr>
          <a:xfrm>
            <a:off x="2000232" y="928670"/>
            <a:ext cx="5237566" cy="2437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7" name="6 Imagen" descr="logo escuel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4348" y="500042"/>
            <a:ext cx="789097" cy="1080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00034" y="2500306"/>
            <a:ext cx="7772400" cy="2243152"/>
          </a:xfrm>
        </p:spPr>
        <p:txBody>
          <a:bodyPr>
            <a:normAutofit/>
          </a:bodyPr>
          <a:lstStyle/>
          <a:p>
            <a:r>
              <a:rPr lang="es-CL" sz="67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gradFill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5400000" scaled="0"/>
                </a:gra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ill Sans Ultra Bold Condensed" pitchFamily="34" charset="0"/>
              </a:rPr>
              <a:t>  </a:t>
            </a:r>
            <a:endParaRPr lang="es-CL" dirty="0"/>
          </a:p>
        </p:txBody>
      </p:sp>
      <p:pic>
        <p:nvPicPr>
          <p:cNvPr id="16386" name="Picture 2" descr="Pin on dibujos"/>
          <p:cNvPicPr>
            <a:picLocks noChangeAspect="1" noChangeArrowheads="1"/>
          </p:cNvPicPr>
          <p:nvPr/>
        </p:nvPicPr>
        <p:blipFill>
          <a:blip r:embed="rId6"/>
          <a:srcRect l="3000" t="34609" r="38235" b="10979"/>
          <a:stretch>
            <a:fillRect/>
          </a:stretch>
        </p:blipFill>
        <p:spPr bwMode="auto">
          <a:xfrm flipH="1">
            <a:off x="6858016" y="2643182"/>
            <a:ext cx="1928826" cy="1785949"/>
          </a:xfrm>
          <a:prstGeom prst="rect">
            <a:avLst/>
          </a:prstGeom>
          <a:noFill/>
        </p:spPr>
      </p:pic>
      <p:pic>
        <p:nvPicPr>
          <p:cNvPr id="14" name="Picture 5" descr="C:\Users\cra_1\AppData\Local\Temp\msohtmlclip1\01\clip_image00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3139804">
            <a:off x="6553299" y="1936706"/>
            <a:ext cx="571504" cy="1857388"/>
          </a:xfrm>
          <a:prstGeom prst="rect">
            <a:avLst/>
          </a:prstGeom>
          <a:noFill/>
        </p:spPr>
      </p:pic>
      <p:sp>
        <p:nvSpPr>
          <p:cNvPr id="15" name="14 Llamada rectangular redondeada"/>
          <p:cNvSpPr/>
          <p:nvPr/>
        </p:nvSpPr>
        <p:spPr>
          <a:xfrm>
            <a:off x="642910" y="1857364"/>
            <a:ext cx="6000792" cy="3786214"/>
          </a:xfrm>
          <a:prstGeom prst="wedgeRoundRectCallout">
            <a:avLst>
              <a:gd name="adj1" fmla="val 62467"/>
              <a:gd name="adj2" fmla="val 5744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L" sz="32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92006C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</a:rPr>
              <a:t>LOC </a:t>
            </a:r>
            <a:r>
              <a:rPr lang="es-CL" sz="32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92006C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</a:rPr>
              <a:t> N°1 </a:t>
            </a:r>
          </a:p>
          <a:p>
            <a:pPr algn="ctr"/>
            <a:r>
              <a:rPr lang="es-CL" sz="2400" b="1" dirty="0" smtClean="0">
                <a:latin typeface="Comic Sans MS" pitchFamily="66" charset="0"/>
              </a:rPr>
              <a:t>¿QUÉ </a:t>
            </a:r>
            <a:r>
              <a:rPr lang="es-CL" sz="2400" b="1" dirty="0">
                <a:latin typeface="Comic Sans MS" pitchFamily="66" charset="0"/>
              </a:rPr>
              <a:t>ES EL BUEN TRATO</a:t>
            </a:r>
            <a:r>
              <a:rPr lang="es-CL" sz="2400" b="1" dirty="0" smtClean="0">
                <a:latin typeface="Comic Sans MS" pitchFamily="66" charset="0"/>
              </a:rPr>
              <a:t>?</a:t>
            </a:r>
          </a:p>
          <a:p>
            <a:pPr algn="ctr"/>
            <a:r>
              <a:rPr lang="es-CL" sz="2400" b="1" dirty="0" smtClean="0">
                <a:latin typeface="Comic Sans MS" pitchFamily="66" charset="0"/>
              </a:rPr>
              <a:t> </a:t>
            </a:r>
            <a:endParaRPr lang="es-CL" sz="2400" dirty="0">
              <a:latin typeface="Comic Sans MS" pitchFamily="66" charset="0"/>
            </a:endParaRPr>
          </a:p>
          <a:p>
            <a:pPr algn="ctr"/>
            <a:r>
              <a:rPr lang="es-CL" sz="2400" b="1" dirty="0">
                <a:latin typeface="Comic Sans MS" pitchFamily="66" charset="0"/>
              </a:rPr>
              <a:t>Definir lo que es el Buen Trato </a:t>
            </a:r>
            <a:r>
              <a:rPr lang="es-CL" sz="2400" b="1" dirty="0" smtClean="0">
                <a:latin typeface="Comic Sans MS" pitchFamily="66" charset="0"/>
              </a:rPr>
              <a:t>                    no </a:t>
            </a:r>
            <a:r>
              <a:rPr lang="es-CL" sz="2400" b="1" dirty="0">
                <a:latin typeface="Comic Sans MS" pitchFamily="66" charset="0"/>
              </a:rPr>
              <a:t>es una tarea sencilla. Probablemente esto tenga que ver con que, generalmente, el Buen Trato es algo que se siente, se vive  y no necesariamente algo que queda sólo en palabras</a:t>
            </a:r>
            <a:r>
              <a:rPr lang="es-CL" sz="2400" b="1" dirty="0" smtClean="0">
                <a:latin typeface="Comic Sans MS" pitchFamily="66" charset="0"/>
              </a:rPr>
              <a:t>.</a:t>
            </a:r>
            <a:endParaRPr lang="es-CL" dirty="0"/>
          </a:p>
        </p:txBody>
      </p:sp>
      <p:pic>
        <p:nvPicPr>
          <p:cNvPr id="1031" name="Picture 7" descr="▷ Saludar con la Mano: Imágenes Animadas, Gifs y Animaciones ¡100% GRATIS!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8596" y="5000636"/>
            <a:ext cx="990086" cy="14081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1" descr="Gif animado con corazones de colores - ▷ Ximagen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54" y="-16"/>
            <a:ext cx="5786446" cy="6858016"/>
          </a:xfrm>
          <a:prstGeom prst="rect">
            <a:avLst/>
          </a:prstGeom>
          <a:noFill/>
        </p:spPr>
      </p:pic>
      <p:pic>
        <p:nvPicPr>
          <p:cNvPr id="1035" name="Picture 11" descr="Gif animado con corazones de colores - ▷ Ximagen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786446" cy="6858016"/>
          </a:xfrm>
          <a:prstGeom prst="rect">
            <a:avLst/>
          </a:prstGeom>
          <a:noFill/>
        </p:spPr>
      </p:pic>
      <p:pic>
        <p:nvPicPr>
          <p:cNvPr id="17" name="Picture 5" descr="C:\Users\cra_1\AppData\Local\Temp\msohtmlclip1\01\clip_image00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85728"/>
            <a:ext cx="8358246" cy="6215106"/>
          </a:xfrm>
          <a:prstGeom prst="rect">
            <a:avLst/>
          </a:prstGeom>
          <a:noFill/>
        </p:spPr>
      </p:pic>
      <p:sp>
        <p:nvSpPr>
          <p:cNvPr id="5" name="4 Rectángulo"/>
          <p:cNvSpPr/>
          <p:nvPr/>
        </p:nvSpPr>
        <p:spPr>
          <a:xfrm>
            <a:off x="1857356" y="500042"/>
            <a:ext cx="5558971" cy="830997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sz="2400" dirty="0" smtClean="0">
                <a:solidFill>
                  <a:srgbClr val="461E64"/>
                </a:solidFill>
                <a:latin typeface="Cambria" pitchFamily="18" charset="0"/>
              </a:rPr>
              <a:t>Escuela Particular N° 1 “Sagrada Familia”</a:t>
            </a:r>
          </a:p>
          <a:p>
            <a:pPr algn="ctr"/>
            <a:r>
              <a:rPr lang="es-ES" sz="2400" dirty="0" smtClean="0">
                <a:solidFill>
                  <a:srgbClr val="461E64"/>
                </a:solidFill>
                <a:latin typeface="Cambria" pitchFamily="18" charset="0"/>
              </a:rPr>
              <a:t>Educando a la luz del Evangelio</a:t>
            </a:r>
            <a:endParaRPr lang="es-ES" sz="2400" dirty="0">
              <a:solidFill>
                <a:srgbClr val="461E64"/>
              </a:solidFill>
              <a:latin typeface="Cambria" pitchFamily="18" charset="0"/>
            </a:endParaRPr>
          </a:p>
        </p:txBody>
      </p:sp>
      <p:pic>
        <p:nvPicPr>
          <p:cNvPr id="6" name="5 Imagen" descr="Logotipo magisterio 50x50 PN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00958" y="428604"/>
            <a:ext cx="1080287" cy="1080000"/>
          </a:xfrm>
          <a:prstGeom prst="rect">
            <a:avLst/>
          </a:prstGeom>
        </p:spPr>
      </p:pic>
      <p:cxnSp>
        <p:nvCxnSpPr>
          <p:cNvPr id="8" name="7 Conector recto"/>
          <p:cNvCxnSpPr/>
          <p:nvPr/>
        </p:nvCxnSpPr>
        <p:spPr>
          <a:xfrm>
            <a:off x="2000232" y="928670"/>
            <a:ext cx="5237566" cy="2437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7" name="6 Imagen" descr="logo escuel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4348" y="500042"/>
            <a:ext cx="789097" cy="1080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00034" y="2500306"/>
            <a:ext cx="7772400" cy="2243152"/>
          </a:xfrm>
        </p:spPr>
        <p:txBody>
          <a:bodyPr>
            <a:normAutofit/>
          </a:bodyPr>
          <a:lstStyle/>
          <a:p>
            <a:r>
              <a:rPr lang="es-CL" sz="67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gradFill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5400000" scaled="0"/>
                </a:gra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ill Sans Ultra Bold Condensed" pitchFamily="34" charset="0"/>
              </a:rPr>
              <a:t>  </a:t>
            </a:r>
            <a:endParaRPr lang="es-CL" dirty="0"/>
          </a:p>
        </p:txBody>
      </p:sp>
      <p:pic>
        <p:nvPicPr>
          <p:cNvPr id="14" name="Picture 5" descr="C:\Users\cra_1\AppData\Local\Temp\msohtmlclip1\01\clip_image00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3311723">
            <a:off x="6569226" y="1836257"/>
            <a:ext cx="571504" cy="1857388"/>
          </a:xfrm>
          <a:prstGeom prst="rect">
            <a:avLst/>
          </a:prstGeom>
          <a:noFill/>
        </p:spPr>
      </p:pic>
      <p:pic>
        <p:nvPicPr>
          <p:cNvPr id="1031" name="Picture 7" descr="▷ Saludar con la Mano: Imágenes Animadas, Gifs y Animaciones ¡100% GRATIS!"/>
          <p:cNvPicPr>
            <a:picLocks noChangeAspect="1" noChangeArrowheads="1" noCrop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 flipH="1">
            <a:off x="7429520" y="4518371"/>
            <a:ext cx="1357322" cy="1911025"/>
          </a:xfrm>
          <a:prstGeom prst="rect">
            <a:avLst/>
          </a:prstGeom>
          <a:noFill/>
        </p:spPr>
      </p:pic>
      <p:pic>
        <p:nvPicPr>
          <p:cNvPr id="18434" name="Picture 2" descr="Niño que habla diseño de personajes planos. | Vector Premium"/>
          <p:cNvPicPr>
            <a:picLocks noChangeAspect="1" noChangeArrowheads="1"/>
          </p:cNvPicPr>
          <p:nvPr/>
        </p:nvPicPr>
        <p:blipFill>
          <a:blip r:embed="rId7"/>
          <a:srcRect l="10783" t="15000" r="49680" b="3999"/>
          <a:stretch>
            <a:fillRect/>
          </a:stretch>
        </p:blipFill>
        <p:spPr bwMode="auto">
          <a:xfrm>
            <a:off x="571472" y="3273134"/>
            <a:ext cx="1928826" cy="3156261"/>
          </a:xfrm>
          <a:prstGeom prst="rect">
            <a:avLst/>
          </a:prstGeom>
          <a:noFill/>
        </p:spPr>
      </p:pic>
      <p:sp>
        <p:nvSpPr>
          <p:cNvPr id="15" name="14 Llamada rectangular redondeada"/>
          <p:cNvSpPr/>
          <p:nvPr/>
        </p:nvSpPr>
        <p:spPr>
          <a:xfrm>
            <a:off x="3214678" y="1643050"/>
            <a:ext cx="4643470" cy="3286148"/>
          </a:xfrm>
          <a:prstGeom prst="wedgeRoundRectCallout">
            <a:avLst>
              <a:gd name="adj1" fmla="val -70249"/>
              <a:gd name="adj2" fmla="val 38904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L" sz="36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92006C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</a:rPr>
              <a:t>LOC </a:t>
            </a:r>
            <a:r>
              <a:rPr lang="es-CL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92006C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</a:rPr>
              <a:t> N°2</a:t>
            </a:r>
          </a:p>
          <a:p>
            <a:pPr algn="ctr"/>
            <a:r>
              <a:rPr lang="es-CL" sz="24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92006C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</a:rPr>
              <a:t> </a:t>
            </a:r>
          </a:p>
          <a:p>
            <a:pPr algn="ctr"/>
            <a:r>
              <a:rPr lang="es-CL" sz="3200" b="1" dirty="0">
                <a:latin typeface="Comic Sans MS" pitchFamily="66" charset="0"/>
              </a:rPr>
              <a:t>El Buen Trato promueve un sentimiento mutuo de reconocimiento y valoración</a:t>
            </a:r>
            <a:endParaRPr lang="es-CL" sz="3200" dirty="0"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1" descr="Gif animado con corazones de colores - ▷ Ximagen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54" y="-16"/>
            <a:ext cx="5786446" cy="6858016"/>
          </a:xfrm>
          <a:prstGeom prst="rect">
            <a:avLst/>
          </a:prstGeom>
          <a:noFill/>
        </p:spPr>
      </p:pic>
      <p:pic>
        <p:nvPicPr>
          <p:cNvPr id="1035" name="Picture 11" descr="Gif animado con corazones de colores - ▷ Ximagen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786446" cy="6858016"/>
          </a:xfrm>
          <a:prstGeom prst="rect">
            <a:avLst/>
          </a:prstGeom>
          <a:noFill/>
        </p:spPr>
      </p:pic>
      <p:pic>
        <p:nvPicPr>
          <p:cNvPr id="17" name="Picture 5" descr="C:\Users\cra_1\AppData\Local\Temp\msohtmlclip1\01\clip_image00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85728"/>
            <a:ext cx="8358246" cy="6215106"/>
          </a:xfrm>
          <a:prstGeom prst="rect">
            <a:avLst/>
          </a:prstGeom>
          <a:noFill/>
        </p:spPr>
      </p:pic>
      <p:sp>
        <p:nvSpPr>
          <p:cNvPr id="5" name="4 Rectángulo"/>
          <p:cNvSpPr/>
          <p:nvPr/>
        </p:nvSpPr>
        <p:spPr>
          <a:xfrm>
            <a:off x="1857356" y="500042"/>
            <a:ext cx="5558971" cy="830997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sz="2400" dirty="0" smtClean="0">
                <a:solidFill>
                  <a:srgbClr val="461E64"/>
                </a:solidFill>
                <a:latin typeface="Cambria" pitchFamily="18" charset="0"/>
              </a:rPr>
              <a:t>Escuela Particular N° 1 “Sagrada Familia”</a:t>
            </a:r>
          </a:p>
          <a:p>
            <a:pPr algn="ctr"/>
            <a:r>
              <a:rPr lang="es-ES" sz="2400" dirty="0" smtClean="0">
                <a:solidFill>
                  <a:srgbClr val="461E64"/>
                </a:solidFill>
                <a:latin typeface="Cambria" pitchFamily="18" charset="0"/>
              </a:rPr>
              <a:t>Educando a la luz del Evangelio</a:t>
            </a:r>
            <a:endParaRPr lang="es-ES" sz="2400" dirty="0">
              <a:solidFill>
                <a:srgbClr val="461E64"/>
              </a:solidFill>
              <a:latin typeface="Cambria" pitchFamily="18" charset="0"/>
            </a:endParaRPr>
          </a:p>
        </p:txBody>
      </p:sp>
      <p:pic>
        <p:nvPicPr>
          <p:cNvPr id="6" name="5 Imagen" descr="Logotipo magisterio 50x50 PN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00958" y="428604"/>
            <a:ext cx="1080287" cy="1080000"/>
          </a:xfrm>
          <a:prstGeom prst="rect">
            <a:avLst/>
          </a:prstGeom>
        </p:spPr>
      </p:pic>
      <p:cxnSp>
        <p:nvCxnSpPr>
          <p:cNvPr id="8" name="7 Conector recto"/>
          <p:cNvCxnSpPr/>
          <p:nvPr/>
        </p:nvCxnSpPr>
        <p:spPr>
          <a:xfrm>
            <a:off x="2000232" y="928670"/>
            <a:ext cx="5237566" cy="2437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7" name="6 Imagen" descr="logo escuel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4348" y="500042"/>
            <a:ext cx="789097" cy="1080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00034" y="2500306"/>
            <a:ext cx="7772400" cy="2243152"/>
          </a:xfrm>
        </p:spPr>
        <p:txBody>
          <a:bodyPr>
            <a:normAutofit/>
          </a:bodyPr>
          <a:lstStyle/>
          <a:p>
            <a:r>
              <a:rPr lang="es-CL" sz="67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gradFill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5400000" scaled="0"/>
                </a:gra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ill Sans Ultra Bold Condensed" pitchFamily="34" charset="0"/>
              </a:rPr>
              <a:t>  </a:t>
            </a:r>
            <a:endParaRPr lang="es-CL" dirty="0"/>
          </a:p>
        </p:txBody>
      </p:sp>
      <p:pic>
        <p:nvPicPr>
          <p:cNvPr id="19458" name="Picture 2" descr="User592403 | Freepik | Caricaturas de niños, Imagenes animadas de niños,  Dibujos para niños"/>
          <p:cNvPicPr>
            <a:picLocks noChangeAspect="1" noChangeArrowheads="1"/>
          </p:cNvPicPr>
          <p:nvPr/>
        </p:nvPicPr>
        <p:blipFill>
          <a:blip r:embed="rId6"/>
          <a:srcRect l="35943" t="10214" r="14935" b="8073"/>
          <a:stretch>
            <a:fillRect/>
          </a:stretch>
        </p:blipFill>
        <p:spPr bwMode="auto">
          <a:xfrm>
            <a:off x="7000893" y="3990103"/>
            <a:ext cx="1785950" cy="2439293"/>
          </a:xfrm>
          <a:prstGeom prst="rect">
            <a:avLst/>
          </a:prstGeom>
          <a:noFill/>
        </p:spPr>
      </p:pic>
      <p:pic>
        <p:nvPicPr>
          <p:cNvPr id="14" name="Picture 5" descr="C:\Users\cra_1\AppData\Local\Temp\msohtmlclip1\01\clip_image00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76960">
            <a:off x="6906369" y="3355491"/>
            <a:ext cx="571504" cy="1857388"/>
          </a:xfrm>
          <a:prstGeom prst="rect">
            <a:avLst/>
          </a:prstGeom>
          <a:noFill/>
        </p:spPr>
      </p:pic>
      <p:sp>
        <p:nvSpPr>
          <p:cNvPr id="15" name="14 Llamada rectangular redondeada"/>
          <p:cNvSpPr/>
          <p:nvPr/>
        </p:nvSpPr>
        <p:spPr>
          <a:xfrm>
            <a:off x="1000100" y="1428736"/>
            <a:ext cx="5357850" cy="4643470"/>
          </a:xfrm>
          <a:prstGeom prst="wedgeRoundRectCallout">
            <a:avLst>
              <a:gd name="adj1" fmla="val 63921"/>
              <a:gd name="adj2" fmla="val 35388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L" sz="36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92006C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</a:rPr>
              <a:t>LOC </a:t>
            </a:r>
            <a:r>
              <a:rPr lang="es-CL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92006C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</a:rPr>
              <a:t> N°3</a:t>
            </a:r>
          </a:p>
          <a:p>
            <a:pPr algn="ctr"/>
            <a:r>
              <a:rPr lang="es-CL" sz="24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92006C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</a:rPr>
              <a:t> </a:t>
            </a:r>
          </a:p>
          <a:p>
            <a:pPr algn="ctr"/>
            <a:r>
              <a:rPr lang="es-CL" sz="3000" b="1" dirty="0">
                <a:latin typeface="Comic Sans MS" pitchFamily="66" charset="0"/>
              </a:rPr>
              <a:t>Son formas de relación que generan satisfacción, y bienestar entre quienes interactúan. Este tipo de relación además, es una base que favorece el crecimiento y el desarrollo personal.</a:t>
            </a:r>
            <a:endParaRPr lang="es-CL" sz="3000" dirty="0">
              <a:latin typeface="Comic Sans MS" pitchFamily="66" charset="0"/>
            </a:endParaRPr>
          </a:p>
        </p:txBody>
      </p:sp>
      <p:pic>
        <p:nvPicPr>
          <p:cNvPr id="1031" name="Picture 7" descr="▷ Saludar con la Mano: Imágenes Animadas, Gifs y Animaciones ¡100% GRATIS!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8596" y="4770333"/>
            <a:ext cx="1214446" cy="17098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1" descr="Gif animado con corazones de colores - ▷ Ximagen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54" y="-16"/>
            <a:ext cx="5786446" cy="6858016"/>
          </a:xfrm>
          <a:prstGeom prst="rect">
            <a:avLst/>
          </a:prstGeom>
          <a:noFill/>
        </p:spPr>
      </p:pic>
      <p:pic>
        <p:nvPicPr>
          <p:cNvPr id="1035" name="Picture 11" descr="Gif animado con corazones de colores - ▷ Ximagen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786446" cy="6858016"/>
          </a:xfrm>
          <a:prstGeom prst="rect">
            <a:avLst/>
          </a:prstGeom>
          <a:noFill/>
        </p:spPr>
      </p:pic>
      <p:pic>
        <p:nvPicPr>
          <p:cNvPr id="17" name="Picture 5" descr="C:\Users\cra_1\AppData\Local\Temp\msohtmlclip1\01\clip_image00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85728"/>
            <a:ext cx="8358246" cy="6215106"/>
          </a:xfrm>
          <a:prstGeom prst="rect">
            <a:avLst/>
          </a:prstGeom>
          <a:noFill/>
        </p:spPr>
      </p:pic>
      <p:sp>
        <p:nvSpPr>
          <p:cNvPr id="5" name="4 Rectángulo"/>
          <p:cNvSpPr/>
          <p:nvPr/>
        </p:nvSpPr>
        <p:spPr>
          <a:xfrm>
            <a:off x="1857356" y="500042"/>
            <a:ext cx="5558971" cy="830997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sz="2400" dirty="0" smtClean="0">
                <a:solidFill>
                  <a:srgbClr val="461E64"/>
                </a:solidFill>
                <a:latin typeface="Cambria" pitchFamily="18" charset="0"/>
              </a:rPr>
              <a:t>Escuela Particular N° 1 “Sagrada Familia”</a:t>
            </a:r>
          </a:p>
          <a:p>
            <a:pPr algn="ctr"/>
            <a:r>
              <a:rPr lang="es-ES" sz="2400" dirty="0" smtClean="0">
                <a:solidFill>
                  <a:srgbClr val="461E64"/>
                </a:solidFill>
                <a:latin typeface="Cambria" pitchFamily="18" charset="0"/>
              </a:rPr>
              <a:t>Educando a la luz del Evangelio</a:t>
            </a:r>
            <a:endParaRPr lang="es-ES" sz="2400" dirty="0">
              <a:solidFill>
                <a:srgbClr val="461E64"/>
              </a:solidFill>
              <a:latin typeface="Cambria" pitchFamily="18" charset="0"/>
            </a:endParaRPr>
          </a:p>
        </p:txBody>
      </p:sp>
      <p:pic>
        <p:nvPicPr>
          <p:cNvPr id="6" name="5 Imagen" descr="Logotipo magisterio 50x50 PN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00958" y="428604"/>
            <a:ext cx="1080287" cy="1080000"/>
          </a:xfrm>
          <a:prstGeom prst="rect">
            <a:avLst/>
          </a:prstGeom>
        </p:spPr>
      </p:pic>
      <p:cxnSp>
        <p:nvCxnSpPr>
          <p:cNvPr id="8" name="7 Conector recto"/>
          <p:cNvCxnSpPr/>
          <p:nvPr/>
        </p:nvCxnSpPr>
        <p:spPr>
          <a:xfrm>
            <a:off x="2000232" y="928670"/>
            <a:ext cx="5237566" cy="2437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7" name="6 Imagen" descr="logo escuel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4348" y="500042"/>
            <a:ext cx="789097" cy="1080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00034" y="2500306"/>
            <a:ext cx="7772400" cy="2243152"/>
          </a:xfrm>
        </p:spPr>
        <p:txBody>
          <a:bodyPr>
            <a:normAutofit/>
          </a:bodyPr>
          <a:lstStyle/>
          <a:p>
            <a:r>
              <a:rPr lang="es-CL" sz="67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gradFill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5400000" scaled="0"/>
                </a:gra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ill Sans Ultra Bold Condensed" pitchFamily="34" charset="0"/>
              </a:rPr>
              <a:t>  </a:t>
            </a:r>
            <a:endParaRPr lang="es-CL" dirty="0"/>
          </a:p>
        </p:txBody>
      </p:sp>
      <p:pic>
        <p:nvPicPr>
          <p:cNvPr id="14" name="Picture 5" descr="C:\Users\cra_1\AppData\Local\Temp\msohtmlclip1\01\clip_image00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76960">
            <a:off x="6906369" y="3355491"/>
            <a:ext cx="571504" cy="1857388"/>
          </a:xfrm>
          <a:prstGeom prst="rect">
            <a:avLst/>
          </a:prstGeom>
          <a:noFill/>
        </p:spPr>
      </p:pic>
      <p:pic>
        <p:nvPicPr>
          <p:cNvPr id="20482" name="Picture 2" descr="Ilustración de Niño Niño Usando La Historieta De La Computadora y más  Vectores Libres de Derechos de Adolescente - iStock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flipH="1">
            <a:off x="428596" y="4000504"/>
            <a:ext cx="1571636" cy="2495568"/>
          </a:xfrm>
          <a:prstGeom prst="rect">
            <a:avLst/>
          </a:prstGeom>
          <a:noFill/>
        </p:spPr>
      </p:pic>
      <p:sp>
        <p:nvSpPr>
          <p:cNvPr id="15" name="14 Llamada rectangular redondeada"/>
          <p:cNvSpPr/>
          <p:nvPr/>
        </p:nvSpPr>
        <p:spPr>
          <a:xfrm>
            <a:off x="2571736" y="1357298"/>
            <a:ext cx="5715040" cy="4929222"/>
          </a:xfrm>
          <a:prstGeom prst="wedgeRoundRectCallout">
            <a:avLst>
              <a:gd name="adj1" fmla="val -59089"/>
              <a:gd name="adj2" fmla="val 23774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L" sz="36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92006C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</a:rPr>
              <a:t>LOC </a:t>
            </a:r>
            <a:r>
              <a:rPr lang="es-CL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92006C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</a:rPr>
              <a:t> N°4</a:t>
            </a:r>
          </a:p>
          <a:p>
            <a:pPr algn="ctr"/>
            <a:r>
              <a:rPr lang="es-CL" sz="24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92006C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</a:rPr>
              <a:t> </a:t>
            </a:r>
          </a:p>
          <a:p>
            <a:pPr algn="ctr"/>
            <a:r>
              <a:rPr lang="es-CL" sz="3000" b="1" dirty="0"/>
              <a:t>Las relaciones de Buen Trato parten de la capacidad de reconocer que "existe un YO y también que existe un OTRO, ambos personas completamente  diferentes que se valoran, respetan se  tienen en cuenta y consideración.</a:t>
            </a:r>
            <a:endParaRPr lang="es-CL" sz="3000" dirty="0"/>
          </a:p>
        </p:txBody>
      </p:sp>
      <p:pic>
        <p:nvPicPr>
          <p:cNvPr id="1031" name="Picture 7" descr="▷ Saludar con la Mano: Imágenes Animadas, Gifs y Animaciones ¡100% GRATIS!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7715272" y="4697188"/>
            <a:ext cx="1080912" cy="17830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1" descr="Gif animado con corazones de colores - ▷ Ximagen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54" y="-16"/>
            <a:ext cx="5786446" cy="6858016"/>
          </a:xfrm>
          <a:prstGeom prst="rect">
            <a:avLst/>
          </a:prstGeom>
          <a:noFill/>
        </p:spPr>
      </p:pic>
      <p:pic>
        <p:nvPicPr>
          <p:cNvPr id="1035" name="Picture 11" descr="Gif animado con corazones de colores - ▷ Ximagen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786446" cy="6858016"/>
          </a:xfrm>
          <a:prstGeom prst="rect">
            <a:avLst/>
          </a:prstGeom>
          <a:noFill/>
        </p:spPr>
      </p:pic>
      <p:pic>
        <p:nvPicPr>
          <p:cNvPr id="17" name="Picture 5" descr="C:\Users\cra_1\AppData\Local\Temp\msohtmlclip1\01\clip_image00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85728"/>
            <a:ext cx="8358246" cy="6215106"/>
          </a:xfrm>
          <a:prstGeom prst="rect">
            <a:avLst/>
          </a:prstGeom>
          <a:noFill/>
        </p:spPr>
      </p:pic>
      <p:sp>
        <p:nvSpPr>
          <p:cNvPr id="5" name="4 Rectángulo"/>
          <p:cNvSpPr/>
          <p:nvPr/>
        </p:nvSpPr>
        <p:spPr>
          <a:xfrm>
            <a:off x="1857356" y="500042"/>
            <a:ext cx="5558971" cy="830997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sz="2400" dirty="0" smtClean="0">
                <a:solidFill>
                  <a:srgbClr val="461E64"/>
                </a:solidFill>
                <a:latin typeface="Cambria" pitchFamily="18" charset="0"/>
              </a:rPr>
              <a:t>Escuela Particular N° 1 “Sagrada Familia”</a:t>
            </a:r>
          </a:p>
          <a:p>
            <a:pPr algn="ctr"/>
            <a:r>
              <a:rPr lang="es-ES" sz="2400" dirty="0" smtClean="0">
                <a:solidFill>
                  <a:srgbClr val="461E64"/>
                </a:solidFill>
                <a:latin typeface="Cambria" pitchFamily="18" charset="0"/>
              </a:rPr>
              <a:t>Educando a la luz del Evangelio</a:t>
            </a:r>
            <a:endParaRPr lang="es-ES" sz="2400" dirty="0">
              <a:solidFill>
                <a:srgbClr val="461E64"/>
              </a:solidFill>
              <a:latin typeface="Cambria" pitchFamily="18" charset="0"/>
            </a:endParaRPr>
          </a:p>
        </p:txBody>
      </p:sp>
      <p:pic>
        <p:nvPicPr>
          <p:cNvPr id="6" name="5 Imagen" descr="Logotipo magisterio 50x50 PN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00958" y="428604"/>
            <a:ext cx="1080287" cy="1080000"/>
          </a:xfrm>
          <a:prstGeom prst="rect">
            <a:avLst/>
          </a:prstGeom>
        </p:spPr>
      </p:pic>
      <p:cxnSp>
        <p:nvCxnSpPr>
          <p:cNvPr id="8" name="7 Conector recto"/>
          <p:cNvCxnSpPr/>
          <p:nvPr/>
        </p:nvCxnSpPr>
        <p:spPr>
          <a:xfrm>
            <a:off x="2000232" y="928670"/>
            <a:ext cx="5237566" cy="2437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7" name="6 Imagen" descr="logo escuel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4348" y="500042"/>
            <a:ext cx="789097" cy="1080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00034" y="2500306"/>
            <a:ext cx="7772400" cy="2243152"/>
          </a:xfrm>
        </p:spPr>
        <p:txBody>
          <a:bodyPr>
            <a:normAutofit/>
          </a:bodyPr>
          <a:lstStyle/>
          <a:p>
            <a:r>
              <a:rPr lang="es-CL" sz="67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gradFill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5400000" scaled="0"/>
                </a:gra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ill Sans Ultra Bold Condensed" pitchFamily="34" charset="0"/>
              </a:rPr>
              <a:t>  </a:t>
            </a:r>
            <a:endParaRPr lang="es-CL" dirty="0"/>
          </a:p>
        </p:txBody>
      </p:sp>
      <p:pic>
        <p:nvPicPr>
          <p:cNvPr id="14" name="Picture 5" descr="C:\Users\cra_1\AppData\Local\Temp\msohtmlclip1\01\clip_image00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76960">
            <a:off x="6906369" y="3355491"/>
            <a:ext cx="571504" cy="1857388"/>
          </a:xfrm>
          <a:prstGeom prst="rect">
            <a:avLst/>
          </a:prstGeom>
          <a:noFill/>
        </p:spPr>
      </p:pic>
      <p:pic>
        <p:nvPicPr>
          <p:cNvPr id="21506" name="Picture 2" descr="Pareja de niños hablando entre ellos. | Vector Premium"/>
          <p:cNvPicPr>
            <a:picLocks noChangeAspect="1" noChangeArrowheads="1"/>
          </p:cNvPicPr>
          <p:nvPr/>
        </p:nvPicPr>
        <p:blipFill>
          <a:blip r:embed="rId6"/>
          <a:srcRect l="45527" t="13363" r="2955" b="9799"/>
          <a:stretch>
            <a:fillRect/>
          </a:stretch>
        </p:blipFill>
        <p:spPr bwMode="auto">
          <a:xfrm>
            <a:off x="6572264" y="3929066"/>
            <a:ext cx="2203707" cy="2357454"/>
          </a:xfrm>
          <a:prstGeom prst="rect">
            <a:avLst/>
          </a:prstGeom>
          <a:noFill/>
        </p:spPr>
      </p:pic>
      <p:sp>
        <p:nvSpPr>
          <p:cNvPr id="15" name="14 Llamada rectangular redondeada"/>
          <p:cNvSpPr/>
          <p:nvPr/>
        </p:nvSpPr>
        <p:spPr>
          <a:xfrm>
            <a:off x="857224" y="1500174"/>
            <a:ext cx="5715040" cy="4786346"/>
          </a:xfrm>
          <a:prstGeom prst="wedgeRoundRectCallout">
            <a:avLst>
              <a:gd name="adj1" fmla="val 58572"/>
              <a:gd name="adj2" fmla="val 27578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L" sz="36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92006C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</a:rPr>
              <a:t>LOC </a:t>
            </a:r>
            <a:r>
              <a:rPr lang="es-CL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92006C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</a:rPr>
              <a:t> N°5</a:t>
            </a:r>
          </a:p>
          <a:p>
            <a:pPr algn="ctr"/>
            <a:r>
              <a:rPr lang="es-CL" sz="24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92006C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</a:rPr>
              <a:t> </a:t>
            </a:r>
          </a:p>
          <a:p>
            <a:pPr algn="ctr"/>
            <a:r>
              <a:rPr lang="es-CL" sz="3200" b="1" dirty="0" smtClean="0">
                <a:latin typeface="Comic Sans MS" pitchFamily="66" charset="0"/>
              </a:rPr>
              <a:t>El buen </a:t>
            </a:r>
            <a:r>
              <a:rPr lang="es-CL" sz="3200" b="1" dirty="0">
                <a:latin typeface="Comic Sans MS" pitchFamily="66" charset="0"/>
              </a:rPr>
              <a:t>trato está compuesto por cinco elementos que son: El Reconocimiento,</a:t>
            </a:r>
            <a:endParaRPr lang="es-CL" sz="3200" dirty="0">
              <a:latin typeface="Comic Sans MS" pitchFamily="66" charset="0"/>
            </a:endParaRPr>
          </a:p>
          <a:p>
            <a:pPr algn="ctr"/>
            <a:r>
              <a:rPr lang="es-CL" sz="3200" b="1" dirty="0">
                <a:latin typeface="Comic Sans MS" pitchFamily="66" charset="0"/>
              </a:rPr>
              <a:t>  La Empatía, La Comunicación Efectiva y La Interacción Igualitaria.</a:t>
            </a:r>
            <a:endParaRPr lang="es-CL" sz="3200" dirty="0">
              <a:latin typeface="Comic Sans MS" pitchFamily="66" charset="0"/>
            </a:endParaRPr>
          </a:p>
        </p:txBody>
      </p:sp>
      <p:pic>
        <p:nvPicPr>
          <p:cNvPr id="1031" name="Picture 7" descr="▷ Saludar con la Mano: Imágenes Animadas, Gifs y Animaciones ¡100% GRATIS!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28596" y="4900056"/>
            <a:ext cx="1071570" cy="15087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1" descr="Gif animado con corazones de colores - ▷ Ximagen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357554" y="-16"/>
            <a:ext cx="5786446" cy="6858016"/>
          </a:xfrm>
          <a:prstGeom prst="rect">
            <a:avLst/>
          </a:prstGeom>
          <a:noFill/>
        </p:spPr>
      </p:pic>
      <p:pic>
        <p:nvPicPr>
          <p:cNvPr id="1035" name="Picture 11" descr="Gif animado con corazones de colores - ▷ Ximagen"/>
          <p:cNvPicPr>
            <a:picLocks noChangeAspect="1" noChangeArrowheads="1" noCrop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786446" cy="6858016"/>
          </a:xfrm>
          <a:prstGeom prst="rect">
            <a:avLst/>
          </a:prstGeom>
          <a:noFill/>
        </p:spPr>
      </p:pic>
      <p:pic>
        <p:nvPicPr>
          <p:cNvPr id="17" name="Picture 5" descr="C:\Users\cra_1\AppData\Local\Temp\msohtmlclip1\01\clip_image00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28596" y="285728"/>
            <a:ext cx="8358246" cy="6215106"/>
          </a:xfrm>
          <a:prstGeom prst="rect">
            <a:avLst/>
          </a:prstGeom>
          <a:noFill/>
        </p:spPr>
      </p:pic>
      <p:sp>
        <p:nvSpPr>
          <p:cNvPr id="5" name="4 Rectángulo"/>
          <p:cNvSpPr/>
          <p:nvPr/>
        </p:nvSpPr>
        <p:spPr>
          <a:xfrm>
            <a:off x="1857356" y="500042"/>
            <a:ext cx="5558971" cy="830997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s-ES" sz="2400" dirty="0" smtClean="0">
                <a:solidFill>
                  <a:srgbClr val="461E64"/>
                </a:solidFill>
                <a:latin typeface="Cambria" pitchFamily="18" charset="0"/>
              </a:rPr>
              <a:t>Escuela Particular N° 1 “Sagrada Familia”</a:t>
            </a:r>
          </a:p>
          <a:p>
            <a:pPr algn="ctr"/>
            <a:r>
              <a:rPr lang="es-ES" sz="2400" dirty="0" smtClean="0">
                <a:solidFill>
                  <a:srgbClr val="461E64"/>
                </a:solidFill>
                <a:latin typeface="Cambria" pitchFamily="18" charset="0"/>
              </a:rPr>
              <a:t>Educando a la luz del Evangelio</a:t>
            </a:r>
            <a:endParaRPr lang="es-ES" sz="2400" dirty="0">
              <a:solidFill>
                <a:srgbClr val="461E64"/>
              </a:solidFill>
              <a:latin typeface="Cambria" pitchFamily="18" charset="0"/>
            </a:endParaRPr>
          </a:p>
        </p:txBody>
      </p:sp>
      <p:pic>
        <p:nvPicPr>
          <p:cNvPr id="6" name="5 Imagen" descr="Logotipo magisterio 50x50 PNG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00958" y="428604"/>
            <a:ext cx="1080287" cy="1080000"/>
          </a:xfrm>
          <a:prstGeom prst="rect">
            <a:avLst/>
          </a:prstGeom>
        </p:spPr>
      </p:pic>
      <p:cxnSp>
        <p:nvCxnSpPr>
          <p:cNvPr id="8" name="7 Conector recto"/>
          <p:cNvCxnSpPr/>
          <p:nvPr/>
        </p:nvCxnSpPr>
        <p:spPr>
          <a:xfrm>
            <a:off x="2000232" y="928670"/>
            <a:ext cx="5237566" cy="2437"/>
          </a:xfrm>
          <a:prstGeom prst="line">
            <a:avLst/>
          </a:prstGeom>
          <a:ln w="38100"/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7" name="6 Imagen" descr="logo escuela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14348" y="500042"/>
            <a:ext cx="789097" cy="1080000"/>
          </a:xfrm>
          <a:prstGeom prst="rect">
            <a:avLst/>
          </a:prstGeom>
        </p:spPr>
      </p:pic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500034" y="2500306"/>
            <a:ext cx="7772400" cy="2243152"/>
          </a:xfrm>
        </p:spPr>
        <p:txBody>
          <a:bodyPr>
            <a:normAutofit/>
          </a:bodyPr>
          <a:lstStyle/>
          <a:p>
            <a:r>
              <a:rPr lang="es-CL" sz="67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gradFill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5400000" scaled="0"/>
                </a:gra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Gill Sans Ultra Bold Condensed" pitchFamily="34" charset="0"/>
              </a:rPr>
              <a:t>  </a:t>
            </a:r>
            <a:endParaRPr lang="es-CL" dirty="0"/>
          </a:p>
        </p:txBody>
      </p:sp>
      <p:pic>
        <p:nvPicPr>
          <p:cNvPr id="14" name="Picture 5" descr="C:\Users\cra_1\AppData\Local\Temp\msohtmlclip1\01\clip_image00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2076960">
            <a:off x="6906369" y="3355491"/>
            <a:ext cx="571504" cy="1857388"/>
          </a:xfrm>
          <a:prstGeom prst="rect">
            <a:avLst/>
          </a:prstGeom>
          <a:noFill/>
        </p:spPr>
      </p:pic>
      <p:pic>
        <p:nvPicPr>
          <p:cNvPr id="23554" name="Picture 2" descr="Caricatura De Niños Conversando: imágenes, fotos de stock y vectores |  Shutterstock"/>
          <p:cNvPicPr>
            <a:picLocks noChangeAspect="1" noChangeArrowheads="1"/>
          </p:cNvPicPr>
          <p:nvPr/>
        </p:nvPicPr>
        <p:blipFill>
          <a:blip r:embed="rId6"/>
          <a:srcRect b="34438"/>
          <a:stretch>
            <a:fillRect/>
          </a:stretch>
        </p:blipFill>
        <p:spPr bwMode="auto">
          <a:xfrm flipH="1">
            <a:off x="428595" y="4429132"/>
            <a:ext cx="1675319" cy="2050271"/>
          </a:xfrm>
          <a:prstGeom prst="rect">
            <a:avLst/>
          </a:prstGeom>
          <a:noFill/>
        </p:spPr>
      </p:pic>
      <p:sp>
        <p:nvSpPr>
          <p:cNvPr id="15" name="14 Llamada rectangular redondeada"/>
          <p:cNvSpPr/>
          <p:nvPr/>
        </p:nvSpPr>
        <p:spPr>
          <a:xfrm>
            <a:off x="2285984" y="1500174"/>
            <a:ext cx="6215106" cy="4786346"/>
          </a:xfrm>
          <a:prstGeom prst="wedgeRoundRectCallout">
            <a:avLst>
              <a:gd name="adj1" fmla="val -59279"/>
              <a:gd name="adj2" fmla="val 28167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s-CL" sz="3600" dirty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92006C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</a:rPr>
              <a:t>LOC </a:t>
            </a:r>
            <a:r>
              <a:rPr lang="es-CL" sz="360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92006C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</a:rPr>
              <a:t> N°6</a:t>
            </a:r>
          </a:p>
          <a:p>
            <a:pPr algn="ctr"/>
            <a:r>
              <a:rPr lang="es-CL" sz="1050" dirty="0" smtClean="0">
                <a:ln w="18415" cmpd="sng">
                  <a:solidFill>
                    <a:sysClr val="windowText" lastClr="000000"/>
                  </a:solidFill>
                  <a:prstDash val="solid"/>
                </a:ln>
                <a:solidFill>
                  <a:srgbClr val="92006C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Comic Sans MS" pitchFamily="66" charset="0"/>
              </a:rPr>
              <a:t> </a:t>
            </a:r>
          </a:p>
          <a:p>
            <a:pPr algn="ctr"/>
            <a:r>
              <a:rPr lang="es-CL" sz="2200" b="1" u="sng" dirty="0" smtClean="0">
                <a:latin typeface="Comic Sans MS" pitchFamily="66" charset="0"/>
              </a:rPr>
              <a:t>EL </a:t>
            </a:r>
            <a:r>
              <a:rPr lang="es-CL" sz="2200" b="1" u="sng" dirty="0">
                <a:latin typeface="Comic Sans MS" pitchFamily="66" charset="0"/>
              </a:rPr>
              <a:t>RECONOCIMIENTO</a:t>
            </a:r>
            <a:r>
              <a:rPr lang="es-CL" sz="2200" b="1" dirty="0">
                <a:latin typeface="Comic Sans MS" pitchFamily="66" charset="0"/>
              </a:rPr>
              <a:t> </a:t>
            </a:r>
            <a:r>
              <a:rPr lang="es-CL" sz="2200" b="1" dirty="0" smtClean="0">
                <a:latin typeface="Comic Sans MS" pitchFamily="66" charset="0"/>
              </a:rPr>
              <a:t>es </a:t>
            </a:r>
            <a:r>
              <a:rPr lang="es-CL" sz="2200" b="1" dirty="0">
                <a:latin typeface="Comic Sans MS" pitchFamily="66" charset="0"/>
              </a:rPr>
              <a:t>el punto de partida para el Buen Trato Se trata de la capacidad de "darse cuenta" de que, tanto como uno, el otro existe y tiene características, intereses, necesidades, y formas de expresión tan importantes como las nuestras. Es la esencia del RESPETO y se empieza a construir desde el primer momento de la vida a través del propio reconocimiento que se da como consecuencia de un adecuado Vínculo Afectivo.</a:t>
            </a:r>
            <a:endParaRPr lang="es-CL" sz="2200" dirty="0">
              <a:latin typeface="Comic Sans MS" pitchFamily="66" charset="0"/>
            </a:endParaRPr>
          </a:p>
        </p:txBody>
      </p:sp>
      <p:pic>
        <p:nvPicPr>
          <p:cNvPr id="1031" name="Picture 7" descr="▷ Saludar con la Mano: Imágenes Animadas, Gifs y Animaciones ¡100% GRATIS!"/>
          <p:cNvPicPr>
            <a:picLocks noChangeAspect="1" noChangeArrowheads="1" noCrop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 flipH="1">
            <a:off x="7929586" y="5139180"/>
            <a:ext cx="857256" cy="13118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292</TotalTime>
  <Words>838</Words>
  <Application>Microsoft Office PowerPoint</Application>
  <PresentationFormat>Presentación en pantalla (4:3)</PresentationFormat>
  <Paragraphs>90</Paragraphs>
  <Slides>15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15</vt:i4>
      </vt:variant>
    </vt:vector>
  </HeadingPairs>
  <TitlesOfParts>
    <vt:vector size="24" baseType="lpstr">
      <vt:lpstr>Agent Orange</vt:lpstr>
      <vt:lpstr>Arial</vt:lpstr>
      <vt:lpstr>Calibri</vt:lpstr>
      <vt:lpstr>Cambria</vt:lpstr>
      <vt:lpstr>Comic Sans MS</vt:lpstr>
      <vt:lpstr>Gill Sans Ultra Bold Condensed</vt:lpstr>
      <vt:lpstr>Kristen ITC</vt:lpstr>
      <vt:lpstr>Times New Roman</vt:lpstr>
      <vt:lpstr>Tema de Office</vt:lpstr>
      <vt:lpstr>  SEMANA DE LA    CONVIVENCIA  ESCOLAR  y el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  <vt:lpstr>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SEMANA DE LA    CONVIVENCIA  ESCOLAR  y el  </dc:title>
  <dc:creator>cra_1</dc:creator>
  <cp:lastModifiedBy>HP</cp:lastModifiedBy>
  <cp:revision>2</cp:revision>
  <dcterms:created xsi:type="dcterms:W3CDTF">2021-04-13T13:06:35Z</dcterms:created>
  <dcterms:modified xsi:type="dcterms:W3CDTF">2021-04-13T18:35:14Z</dcterms:modified>
</cp:coreProperties>
</file>